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5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-883" y="-182"/>
      </p:cViewPr>
      <p:guideLst>
        <p:guide orient="horz" pos="3029"/>
        <p:guide orient="horz" pos="768"/>
        <p:guide orient="horz" pos="3660"/>
        <p:guide pos="3140"/>
        <p:guide pos="7416"/>
        <p:guide pos="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Дата 3"/>
          <p:cNvSpPr txBox="1"/>
          <p:nvPr userDrawn="1"/>
        </p:nvSpPr>
        <p:spPr bwMode="auto">
          <a:xfrm>
            <a:off x="923517" y="5834925"/>
            <a:ext cx="9747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ctr" defTabSz="914400">
              <a:defRPr lang="ru-RU" sz="12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>
              <a:solidFill>
                <a:srgbClr val="363194"/>
              </a:solidFill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925438" y="3267945"/>
            <a:ext cx="6611568" cy="365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9" name="Заголовок 8"/>
          <p:cNvSpPr>
            <a:spLocks noGrp="1"/>
          </p:cNvSpPr>
          <p:nvPr>
            <p:ph type="title" hasCustomPrompt="1"/>
          </p:nvPr>
        </p:nvSpPr>
        <p:spPr bwMode="auto">
          <a:xfrm>
            <a:off x="914725" y="2829798"/>
            <a:ext cx="6611568" cy="566594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 bwMode="auto">
          <a:xfrm>
            <a:off x="936961" y="5802435"/>
            <a:ext cx="10061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066E51-5F4A-43E2-A6C2-84789929AB13}" type="datetimeFigureOut">
              <a:rPr lang="ru-RU"/>
              <a:t>14.02.2024</a:t>
            </a:fld>
            <a:endParaRPr lang="ru-RU"/>
          </a:p>
        </p:txBody>
      </p:sp>
      <p:sp>
        <p:nvSpPr>
          <p:cNvPr id="26" name="Нижний колонтитул 25"/>
          <p:cNvSpPr>
            <a:spLocks noGrp="1"/>
          </p:cNvSpPr>
          <p:nvPr>
            <p:ph type="ftr" sz="quarter" idx="11"/>
          </p:nvPr>
        </p:nvSpPr>
        <p:spPr bwMode="auto">
          <a:xfrm>
            <a:off x="2051540" y="5802434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Изображение с текстом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object 13"/>
          <p:cNvSpPr/>
          <p:nvPr userDrawn="1"/>
        </p:nvSpPr>
        <p:spPr bwMode="auto"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 extrusionOk="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2"/>
          </p:nvPr>
        </p:nvSpPr>
        <p:spPr bwMode="auto">
          <a:xfrm>
            <a:off x="4572499" y="1852613"/>
            <a:ext cx="6525731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Текст 14"/>
          <p:cNvSpPr>
            <a:spLocks noGrp="1"/>
          </p:cNvSpPr>
          <p:nvPr>
            <p:ph type="body" sz="quarter" idx="14"/>
          </p:nvPr>
        </p:nvSpPr>
        <p:spPr bwMode="auto">
          <a:xfrm>
            <a:off x="599661" y="1852612"/>
            <a:ext cx="3491076" cy="3609976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pPr>
              <a:defRPr/>
            </a:pPr>
            <a:r>
              <a:rPr lang="ru-RU"/>
              <a:t>колонтитул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Два изображения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object 13"/>
          <p:cNvSpPr/>
          <p:nvPr userDrawn="1"/>
        </p:nvSpPr>
        <p:spPr bwMode="auto"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 extrusionOk="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2"/>
          </p:nvPr>
        </p:nvSpPr>
        <p:spPr bwMode="auto">
          <a:xfrm>
            <a:off x="3838575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13"/>
          </p:nvPr>
        </p:nvSpPr>
        <p:spPr bwMode="auto">
          <a:xfrm>
            <a:off x="7308368" y="1852612"/>
            <a:ext cx="5252600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 bwMode="auto">
          <a:xfrm>
            <a:off x="599661" y="1852612"/>
            <a:ext cx="2624552" cy="3609976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3" name="Номер слайда 4"/>
          <p:cNvSpPr txBox="1"/>
          <p:nvPr userDrawn="1"/>
        </p:nvSpPr>
        <p:spPr bwMode="auto"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lang="ru-RU" sz="14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06CA5A-69F8-4550-98E0-63AB887DEF64}" type="slidenum">
              <a:rPr lang="ru-RU" b="1">
                <a:solidFill>
                  <a:srgbClr val="7DBBFC"/>
                </a:solidFill>
              </a:rPr>
              <a:t>‹#›</a:t>
            </a:fld>
            <a:endParaRPr lang="ru-RU" b="1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pPr>
              <a:defRPr/>
            </a:pPr>
            <a:r>
              <a:rPr lang="ru-RU"/>
              <a:t>колонтитул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7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ри изображения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object 13"/>
          <p:cNvSpPr/>
          <p:nvPr userDrawn="1"/>
        </p:nvSpPr>
        <p:spPr bwMode="auto"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 extrusionOk="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2"/>
          </p:nvPr>
        </p:nvSpPr>
        <p:spPr bwMode="auto">
          <a:xfrm>
            <a:off x="4572500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Рисунок 11"/>
          <p:cNvSpPr>
            <a:spLocks noGrp="1"/>
          </p:cNvSpPr>
          <p:nvPr>
            <p:ph type="pic" sz="quarter" idx="13"/>
          </p:nvPr>
        </p:nvSpPr>
        <p:spPr bwMode="auto">
          <a:xfrm>
            <a:off x="8042293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Рисунок 11"/>
          <p:cNvSpPr>
            <a:spLocks noGrp="1"/>
          </p:cNvSpPr>
          <p:nvPr>
            <p:ph type="pic" sz="quarter" idx="14"/>
          </p:nvPr>
        </p:nvSpPr>
        <p:spPr bwMode="auto">
          <a:xfrm>
            <a:off x="1102707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 txBox="1"/>
          <p:nvPr userDrawn="1"/>
        </p:nvSpPr>
        <p:spPr bwMode="auto"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lang="ru-RU" sz="14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06CA5A-69F8-4550-98E0-63AB887DEF64}" type="slidenum">
              <a:rPr lang="ru-RU" b="1">
                <a:solidFill>
                  <a:srgbClr val="7DBBFC"/>
                </a:solidFill>
              </a:rPr>
              <a:t>‹#›</a:t>
            </a:fld>
            <a:endParaRPr lang="ru-RU" b="1">
              <a:solidFill>
                <a:srgbClr val="7DBBFC"/>
              </a:solidFill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pPr>
              <a:defRPr/>
            </a:pPr>
            <a:r>
              <a:rPr lang="ru-RU"/>
              <a:t>колонтитул</a:t>
            </a:r>
            <a:endParaRPr/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Изображение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object 13"/>
          <p:cNvSpPr/>
          <p:nvPr userDrawn="1"/>
        </p:nvSpPr>
        <p:spPr bwMode="auto"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 extrusionOk="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12"/>
          </p:nvPr>
        </p:nvSpPr>
        <p:spPr bwMode="auto">
          <a:xfrm>
            <a:off x="599661" y="1285733"/>
            <a:ext cx="11136244" cy="44532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Номер слайда 4"/>
          <p:cNvSpPr txBox="1"/>
          <p:nvPr userDrawn="1"/>
        </p:nvSpPr>
        <p:spPr bwMode="auto"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lang="ru-RU" sz="14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06CA5A-69F8-4550-98E0-63AB887DEF64}" type="slidenum">
              <a:rPr lang="ru-RU" b="1">
                <a:solidFill>
                  <a:srgbClr val="7DBBFC"/>
                </a:solidFill>
              </a:rPr>
              <a:t>‹#›</a:t>
            </a:fld>
            <a:endParaRPr lang="ru-RU" b="1">
              <a:solidFill>
                <a:srgbClr val="7DBBFC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pPr>
              <a:defRPr/>
            </a:pPr>
            <a:r>
              <a:rPr lang="ru-RU"/>
              <a:t>колонтитул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599661" y="1119498"/>
            <a:ext cx="3932237" cy="4741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1" name="object 13"/>
          <p:cNvSpPr/>
          <p:nvPr userDrawn="1"/>
        </p:nvSpPr>
        <p:spPr bwMode="auto"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 extrusionOk="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2"/>
          </p:nvPr>
        </p:nvSpPr>
        <p:spPr bwMode="auto">
          <a:xfrm>
            <a:off x="5018088" y="1119499"/>
            <a:ext cx="6718300" cy="474155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Номер слайда 4"/>
          <p:cNvSpPr txBox="1"/>
          <p:nvPr userDrawn="1"/>
        </p:nvSpPr>
        <p:spPr bwMode="auto"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lang="ru-RU" sz="14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06CA5A-69F8-4550-98E0-63AB887DEF64}" type="slidenum">
              <a:rPr lang="ru-RU" b="1">
                <a:solidFill>
                  <a:srgbClr val="7DBBFC"/>
                </a:solidFill>
              </a:rPr>
              <a:t>‹#›</a:t>
            </a:fld>
            <a:endParaRPr lang="ru-RU" b="1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pPr>
              <a:defRPr/>
            </a:pPr>
            <a:r>
              <a:rPr lang="ru-RU"/>
              <a:t>колонтитул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График и описа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object 13"/>
          <p:cNvSpPr/>
          <p:nvPr userDrawn="1"/>
        </p:nvSpPr>
        <p:spPr bwMode="auto"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 extrusionOk="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" name="Диаграмма 11"/>
          <p:cNvSpPr>
            <a:spLocks noGrp="1"/>
          </p:cNvSpPr>
          <p:nvPr>
            <p:ph type="chart" sz="quarter" idx="12"/>
          </p:nvPr>
        </p:nvSpPr>
        <p:spPr bwMode="auto">
          <a:xfrm>
            <a:off x="600075" y="1255713"/>
            <a:ext cx="7177088" cy="44783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 bwMode="auto">
          <a:xfrm>
            <a:off x="8186738" y="1255713"/>
            <a:ext cx="3549650" cy="4478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" name="Номер слайда 4"/>
          <p:cNvSpPr txBox="1"/>
          <p:nvPr userDrawn="1"/>
        </p:nvSpPr>
        <p:spPr bwMode="auto"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lang="ru-RU" sz="14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06CA5A-69F8-4550-98E0-63AB887DEF64}" type="slidenum">
              <a:rPr lang="ru-RU" b="1">
                <a:solidFill>
                  <a:srgbClr val="7DBBFC"/>
                </a:solidFill>
              </a:rPr>
              <a:t>‹#›</a:t>
            </a:fld>
            <a:endParaRPr lang="ru-RU" b="1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pPr>
              <a:defRPr/>
            </a:pPr>
            <a:r>
              <a:rPr lang="ru-RU"/>
              <a:t>колонтитул</a:t>
            </a:r>
            <a:endParaRPr/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Текст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2452" y="1309026"/>
            <a:ext cx="4600230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962452" y="1951848"/>
            <a:ext cx="460023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583029" y="1309026"/>
            <a:ext cx="4626801" cy="6428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3" name="object 13"/>
          <p:cNvSpPr/>
          <p:nvPr userDrawn="1"/>
        </p:nvSpPr>
        <p:spPr bwMode="auto"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 extrusionOk="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9" name="Объект 3"/>
          <p:cNvSpPr>
            <a:spLocks noGrp="1"/>
          </p:cNvSpPr>
          <p:nvPr>
            <p:ph sz="half" idx="12"/>
          </p:nvPr>
        </p:nvSpPr>
        <p:spPr bwMode="auto">
          <a:xfrm>
            <a:off x="6596314" y="1951848"/>
            <a:ext cx="460023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4" name="Номер слайда 4"/>
          <p:cNvSpPr txBox="1"/>
          <p:nvPr userDrawn="1"/>
        </p:nvSpPr>
        <p:spPr bwMode="auto"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lang="ru-RU" sz="14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06CA5A-69F8-4550-98E0-63AB887DEF64}" type="slidenum">
              <a:rPr lang="ru-RU" b="1">
                <a:solidFill>
                  <a:srgbClr val="7DBBFC"/>
                </a:solidFill>
              </a:rPr>
              <a:t>‹#›</a:t>
            </a:fld>
            <a:endParaRPr lang="ru-RU" b="1">
              <a:solidFill>
                <a:srgbClr val="7DBBFC"/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pPr>
              <a:defRPr/>
            </a:pPr>
            <a:r>
              <a:rPr lang="ru-RU"/>
              <a:t>колонтитул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Цита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object 13"/>
          <p:cNvSpPr/>
          <p:nvPr userDrawn="1"/>
        </p:nvSpPr>
        <p:spPr bwMode="auto"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 extrusionOk="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2"/>
          </p:nvPr>
        </p:nvSpPr>
        <p:spPr bwMode="auto">
          <a:xfrm>
            <a:off x="2863098" y="2148277"/>
            <a:ext cx="1443539" cy="1443539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 bwMode="auto">
          <a:xfrm>
            <a:off x="5512259" y="2373142"/>
            <a:ext cx="3814428" cy="213577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8" name="Текст 13"/>
          <p:cNvSpPr>
            <a:spLocks noGrp="1"/>
          </p:cNvSpPr>
          <p:nvPr>
            <p:ph type="body" sz="quarter" idx="16"/>
          </p:nvPr>
        </p:nvSpPr>
        <p:spPr bwMode="auto">
          <a:xfrm>
            <a:off x="2863098" y="3878662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Номер слайда 4"/>
          <p:cNvSpPr txBox="1"/>
          <p:nvPr userDrawn="1"/>
        </p:nvSpPr>
        <p:spPr bwMode="auto"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lang="ru-RU" sz="14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06CA5A-69F8-4550-98E0-63AB887DEF64}" type="slidenum">
              <a:rPr lang="ru-RU" b="1">
                <a:solidFill>
                  <a:srgbClr val="7DBBFC"/>
                </a:solidFill>
              </a:rPr>
              <a:t>‹#›</a:t>
            </a:fld>
            <a:endParaRPr lang="ru-RU" b="1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pPr>
              <a:defRPr/>
            </a:pPr>
            <a:r>
              <a:rPr lang="ru-RU"/>
              <a:t>колонтитул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7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Две цитаты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object 13"/>
          <p:cNvSpPr/>
          <p:nvPr userDrawn="1"/>
        </p:nvSpPr>
        <p:spPr bwMode="auto"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 extrusionOk="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2"/>
          </p:nvPr>
        </p:nvSpPr>
        <p:spPr bwMode="auto">
          <a:xfrm>
            <a:off x="1539625" y="1383485"/>
            <a:ext cx="1443539" cy="1443539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 bwMode="auto">
          <a:xfrm>
            <a:off x="2117141" y="3429000"/>
            <a:ext cx="2217821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5"/>
          </p:nvPr>
        </p:nvSpPr>
        <p:spPr bwMode="auto">
          <a:xfrm>
            <a:off x="7127394" y="3429000"/>
            <a:ext cx="2217821" cy="1936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8" name="Текст 13"/>
          <p:cNvSpPr>
            <a:spLocks noGrp="1"/>
          </p:cNvSpPr>
          <p:nvPr>
            <p:ph type="body" sz="quarter" idx="16"/>
          </p:nvPr>
        </p:nvSpPr>
        <p:spPr bwMode="auto">
          <a:xfrm>
            <a:off x="3337177" y="1751993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17"/>
          </p:nvPr>
        </p:nvSpPr>
        <p:spPr bwMode="auto">
          <a:xfrm>
            <a:off x="6549878" y="1383485"/>
            <a:ext cx="1443539" cy="1443539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Текст 13"/>
          <p:cNvSpPr>
            <a:spLocks noGrp="1"/>
          </p:cNvSpPr>
          <p:nvPr>
            <p:ph type="body" sz="quarter" idx="18"/>
          </p:nvPr>
        </p:nvSpPr>
        <p:spPr bwMode="auto">
          <a:xfrm>
            <a:off x="8347430" y="1751993"/>
            <a:ext cx="2016876" cy="630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Номер слайда 4"/>
          <p:cNvSpPr txBox="1"/>
          <p:nvPr userDrawn="1"/>
        </p:nvSpPr>
        <p:spPr bwMode="auto"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lang="ru-RU" sz="14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06CA5A-69F8-4550-98E0-63AB887DEF64}" type="slidenum">
              <a:rPr lang="ru-RU" b="1">
                <a:solidFill>
                  <a:srgbClr val="7DBBFC"/>
                </a:solidFill>
              </a:rPr>
              <a:t>‹#›</a:t>
            </a:fld>
            <a:endParaRPr lang="ru-RU" b="1">
              <a:solidFill>
                <a:srgbClr val="7DBBFC"/>
              </a:solidFill>
            </a:endParaRPr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pPr>
              <a:defRPr/>
            </a:pPr>
            <a:r>
              <a:rPr lang="ru-RU"/>
              <a:t>колонтитул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7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устой слайд с заголовком и колонтитуло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object 13"/>
          <p:cNvSpPr/>
          <p:nvPr userDrawn="1"/>
        </p:nvSpPr>
        <p:spPr bwMode="auto"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 extrusionOk="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" name="Номер слайда 4"/>
          <p:cNvSpPr txBox="1"/>
          <p:nvPr userDrawn="1"/>
        </p:nvSpPr>
        <p:spPr bwMode="auto"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lang="ru-RU" sz="14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06CA5A-69F8-4550-98E0-63AB887DEF64}" type="slidenum">
              <a:rPr lang="ru-RU" b="1">
                <a:solidFill>
                  <a:srgbClr val="7DBBFC"/>
                </a:solidFill>
              </a:rPr>
              <a:t>‹#›</a:t>
            </a:fld>
            <a:endParaRPr lang="ru-RU" b="1">
              <a:solidFill>
                <a:srgbClr val="7DBBFC"/>
              </a:solidFill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pPr>
              <a:defRPr/>
            </a:pPr>
            <a:r>
              <a:rPr lang="ru-RU"/>
              <a:t>колонтитул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Содержание">
    <p:bg>
      <p:bgPr>
        <a:solidFill>
          <a:srgbClr val="363194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/>
          <p:nvPr userDrawn="1"/>
        </p:nvSpPr>
        <p:spPr bwMode="auto">
          <a:xfrm>
            <a:off x="2890077" y="705115"/>
            <a:ext cx="9518374" cy="10149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>
                <a:solidFill>
                  <a:srgbClr val="7DBBFC"/>
                </a:solidFill>
              </a:rPr>
              <a:t>СОДЕРЖАНИЕ</a:t>
            </a:r>
            <a:endParaRPr/>
          </a:p>
        </p:txBody>
      </p:sp>
      <p:sp>
        <p:nvSpPr>
          <p:cNvPr id="12" name="Номер слайда 4"/>
          <p:cNvSpPr txBox="1"/>
          <p:nvPr userDrawn="1"/>
        </p:nvSpPr>
        <p:spPr bwMode="auto"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lang="ru-RU" sz="14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06CA5A-69F8-4550-98E0-63AB887DEF64}" type="slidenum">
              <a:rPr lang="ru-RU" b="1">
                <a:solidFill>
                  <a:srgbClr val="7DBBFC"/>
                </a:solidFill>
              </a:rPr>
              <a:t>‹#›</a:t>
            </a:fld>
            <a:endParaRPr lang="ru-RU" b="1">
              <a:solidFill>
                <a:srgbClr val="7DBBFC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Пустой слайд с заголовком и колонтитуло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object 13"/>
          <p:cNvSpPr/>
          <p:nvPr userDrawn="1"/>
        </p:nvSpPr>
        <p:spPr bwMode="auto"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 extrusionOk="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2" name="object 12"/>
          <p:cNvPicPr/>
          <p:nvPr userDrawn="1"/>
        </p:nvPicPr>
        <p:blipFill>
          <a:blip r:embed="rId2"/>
          <a:stretch/>
        </p:blipFill>
        <p:spPr bwMode="auto">
          <a:xfrm>
            <a:off x="10673696" y="499634"/>
            <a:ext cx="1062209" cy="149082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9661" y="397564"/>
            <a:ext cx="951837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Номер слайда 4"/>
          <p:cNvSpPr txBox="1"/>
          <p:nvPr userDrawn="1"/>
        </p:nvSpPr>
        <p:spPr bwMode="auto"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lang="ru-RU" sz="14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06CA5A-69F8-4550-98E0-63AB887DEF64}" type="slidenum">
              <a:rPr lang="ru-RU" b="1">
                <a:solidFill>
                  <a:srgbClr val="7DBBFC"/>
                </a:solidFill>
              </a:rPr>
              <a:t>‹#›</a:t>
            </a:fld>
            <a:endParaRPr lang="ru-RU" b="1">
              <a:solidFill>
                <a:srgbClr val="7DBBFC"/>
              </a:solidFill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120158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pPr>
              <a:defRPr/>
            </a:pPr>
            <a:r>
              <a:rPr lang="ru-RU"/>
              <a:t>колонтитул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одержа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 userDrawn="1"/>
        </p:nvSpPr>
        <p:spPr bwMode="auto">
          <a:xfrm>
            <a:off x="2890077" y="705115"/>
            <a:ext cx="9518374" cy="10149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 b="1">
                <a:solidFill>
                  <a:srgbClr val="36319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>
                <a:solidFill>
                  <a:srgbClr val="7DBBFC"/>
                </a:solidFill>
              </a:rPr>
              <a:t>СОДЕРЖАНИЕ</a:t>
            </a:r>
            <a:endParaRPr/>
          </a:p>
        </p:txBody>
      </p:sp>
      <p:sp>
        <p:nvSpPr>
          <p:cNvPr id="3" name="Номер слайда 4"/>
          <p:cNvSpPr txBox="1"/>
          <p:nvPr userDrawn="1"/>
        </p:nvSpPr>
        <p:spPr bwMode="auto"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lang="ru-RU" sz="14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06CA5A-69F8-4550-98E0-63AB887DEF64}" type="slidenum">
              <a:rPr lang="ru-RU" b="1">
                <a:solidFill>
                  <a:srgbClr val="7DBBFC"/>
                </a:solidFill>
              </a:rPr>
              <a:t>‹#›</a:t>
            </a:fld>
            <a:endParaRPr lang="ru-RU" b="1">
              <a:solidFill>
                <a:srgbClr val="7DBBFC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лашка с тексто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/>
          <p:cNvSpPr/>
          <p:nvPr userDrawn="1"/>
        </p:nvSpPr>
        <p:spPr bwMode="auto">
          <a:xfrm>
            <a:off x="8209723" y="1253330"/>
            <a:ext cx="3526184" cy="4690269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14019" y="1253330"/>
            <a:ext cx="6939720" cy="46902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520045" y="1546320"/>
            <a:ext cx="2905539" cy="40583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1" name="object 13"/>
          <p:cNvSpPr/>
          <p:nvPr userDrawn="1"/>
        </p:nvSpPr>
        <p:spPr bwMode="auto"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 extrusionOk="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7" name="Номер слайда 4"/>
          <p:cNvSpPr txBox="1"/>
          <p:nvPr userDrawn="1"/>
        </p:nvSpPr>
        <p:spPr bwMode="auto"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lang="ru-RU" sz="14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06CA5A-69F8-4550-98E0-63AB887DEF64}" type="slidenum">
              <a:rPr lang="ru-RU" b="1">
                <a:solidFill>
                  <a:srgbClr val="7DBBFC"/>
                </a:solidFill>
              </a:rPr>
              <a:t>‹#›</a:t>
            </a:fld>
            <a:endParaRPr lang="ru-RU" b="1">
              <a:solidFill>
                <a:srgbClr val="7DBBFC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pPr>
              <a:defRPr/>
            </a:pPr>
            <a:r>
              <a:rPr lang="ru-RU"/>
              <a:t>колонтитул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Две плаш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object 13"/>
          <p:cNvSpPr/>
          <p:nvPr userDrawn="1"/>
        </p:nvSpPr>
        <p:spPr bwMode="auto"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 extrusionOk="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srgbClr val="7DBBFC"/>
              </a:solidFill>
            </a:endParaRPr>
          </a:p>
        </p:txBody>
      </p:sp>
      <p:sp>
        <p:nvSpPr>
          <p:cNvPr id="3" name="Прямоугольник: скругленные углы 2"/>
          <p:cNvSpPr/>
          <p:nvPr userDrawn="1"/>
        </p:nvSpPr>
        <p:spPr bwMode="auto">
          <a:xfrm>
            <a:off x="983967" y="1850660"/>
            <a:ext cx="4801536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: скругленные углы 3"/>
          <p:cNvSpPr/>
          <p:nvPr userDrawn="1"/>
        </p:nvSpPr>
        <p:spPr bwMode="auto">
          <a:xfrm>
            <a:off x="6406498" y="1850660"/>
            <a:ext cx="4801536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Текст 28"/>
          <p:cNvSpPr>
            <a:spLocks noGrp="1"/>
          </p:cNvSpPr>
          <p:nvPr>
            <p:ph type="body" sz="quarter" idx="15"/>
          </p:nvPr>
        </p:nvSpPr>
        <p:spPr bwMode="auto">
          <a:xfrm>
            <a:off x="1222048" y="2864661"/>
            <a:ext cx="4267543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4" name="Текст 28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1222046" y="2111505"/>
            <a:ext cx="4267543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16" name="Текст 28"/>
          <p:cNvSpPr>
            <a:spLocks noGrp="1"/>
          </p:cNvSpPr>
          <p:nvPr>
            <p:ph type="body" sz="quarter" idx="19"/>
          </p:nvPr>
        </p:nvSpPr>
        <p:spPr bwMode="auto">
          <a:xfrm>
            <a:off x="6702409" y="2864661"/>
            <a:ext cx="4267543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7" name="Текст 28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702408" y="2111505"/>
            <a:ext cx="4267543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5" name="Номер слайда 4"/>
          <p:cNvSpPr txBox="1"/>
          <p:nvPr userDrawn="1"/>
        </p:nvSpPr>
        <p:spPr bwMode="auto"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lang="ru-RU" sz="14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06CA5A-69F8-4550-98E0-63AB887DEF64}" type="slidenum">
              <a:rPr lang="ru-RU" b="1">
                <a:solidFill>
                  <a:srgbClr val="7DBBFC"/>
                </a:solidFill>
              </a:rPr>
              <a:t>‹#›</a:t>
            </a:fld>
            <a:endParaRPr lang="ru-RU" b="1">
              <a:solidFill>
                <a:srgbClr val="7DBBFC"/>
              </a:solidFill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pPr>
              <a:defRPr/>
            </a:pPr>
            <a:r>
              <a:rPr lang="ru-RU"/>
              <a:t>колонтитул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ри плаш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object 13"/>
          <p:cNvSpPr/>
          <p:nvPr userDrawn="1"/>
        </p:nvSpPr>
        <p:spPr bwMode="auto"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 extrusionOk="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0" name="Прямоугольник: скругленные углы 19"/>
          <p:cNvSpPr/>
          <p:nvPr userDrawn="1"/>
        </p:nvSpPr>
        <p:spPr bwMode="auto">
          <a:xfrm>
            <a:off x="749501" y="1850660"/>
            <a:ext cx="3255621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: скругленные углы 21"/>
          <p:cNvSpPr/>
          <p:nvPr userDrawn="1"/>
        </p:nvSpPr>
        <p:spPr bwMode="auto">
          <a:xfrm>
            <a:off x="4539973" y="1850660"/>
            <a:ext cx="3255621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: скругленные углы 23"/>
          <p:cNvSpPr/>
          <p:nvPr userDrawn="1"/>
        </p:nvSpPr>
        <p:spPr bwMode="auto">
          <a:xfrm>
            <a:off x="8330445" y="1850660"/>
            <a:ext cx="3255621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4"/>
          </p:nvPr>
        </p:nvSpPr>
        <p:spPr bwMode="auto">
          <a:xfrm>
            <a:off x="1137473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0" name="Текст 28"/>
          <p:cNvSpPr>
            <a:spLocks noGrp="1"/>
          </p:cNvSpPr>
          <p:nvPr>
            <p:ph type="body" sz="quarter" idx="15"/>
          </p:nvPr>
        </p:nvSpPr>
        <p:spPr bwMode="auto">
          <a:xfrm>
            <a:off x="4927945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1" name="Текст 28"/>
          <p:cNvSpPr>
            <a:spLocks noGrp="1"/>
          </p:cNvSpPr>
          <p:nvPr>
            <p:ph type="body" sz="quarter" idx="16"/>
          </p:nvPr>
        </p:nvSpPr>
        <p:spPr bwMode="auto">
          <a:xfrm>
            <a:off x="8728357" y="2864661"/>
            <a:ext cx="2479675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2" name="Текст 28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1137472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33" name="Текст 28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927944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34" name="Текст 28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8728356" y="2111505"/>
            <a:ext cx="2479675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11" name="Номер слайда 4"/>
          <p:cNvSpPr txBox="1"/>
          <p:nvPr userDrawn="1"/>
        </p:nvSpPr>
        <p:spPr bwMode="auto"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lang="ru-RU" sz="14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06CA5A-69F8-4550-98E0-63AB887DEF64}" type="slidenum">
              <a:rPr lang="ru-RU" b="1">
                <a:solidFill>
                  <a:srgbClr val="7DBBFC"/>
                </a:solidFill>
              </a:rPr>
              <a:t>‹#›</a:t>
            </a:fld>
            <a:endParaRPr lang="ru-RU" b="1">
              <a:solidFill>
                <a:srgbClr val="7DBBFC"/>
              </a:solidFill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pPr>
              <a:defRPr/>
            </a:pPr>
            <a:r>
              <a:rPr lang="ru-RU"/>
              <a:t>колонтитул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Четыре плаш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object 13"/>
          <p:cNvSpPr/>
          <p:nvPr userDrawn="1"/>
        </p:nvSpPr>
        <p:spPr bwMode="auto"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 extrusionOk="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0" name="Прямоугольник: скругленные углы 19"/>
          <p:cNvSpPr/>
          <p:nvPr userDrawn="1"/>
        </p:nvSpPr>
        <p:spPr bwMode="auto">
          <a:xfrm>
            <a:off x="693544" y="1924461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D9D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: скругленные углы 21"/>
          <p:cNvSpPr/>
          <p:nvPr userDrawn="1"/>
        </p:nvSpPr>
        <p:spPr bwMode="auto">
          <a:xfrm>
            <a:off x="3510327" y="1924461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CF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: скругленные углы 23"/>
          <p:cNvSpPr/>
          <p:nvPr userDrawn="1"/>
        </p:nvSpPr>
        <p:spPr bwMode="auto">
          <a:xfrm>
            <a:off x="6321330" y="1924461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4"/>
          </p:nvPr>
        </p:nvSpPr>
        <p:spPr bwMode="auto">
          <a:xfrm>
            <a:off x="977847" y="2938462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0" name="Текст 28"/>
          <p:cNvSpPr>
            <a:spLocks noGrp="1"/>
          </p:cNvSpPr>
          <p:nvPr>
            <p:ph type="body" sz="quarter" idx="15"/>
          </p:nvPr>
        </p:nvSpPr>
        <p:spPr bwMode="auto">
          <a:xfrm>
            <a:off x="3794630" y="2938462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1" name="Текст 28"/>
          <p:cNvSpPr>
            <a:spLocks noGrp="1"/>
          </p:cNvSpPr>
          <p:nvPr>
            <p:ph type="body" sz="quarter" idx="16"/>
          </p:nvPr>
        </p:nvSpPr>
        <p:spPr bwMode="auto">
          <a:xfrm>
            <a:off x="6605633" y="2938462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2" name="Текст 28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977847" y="2185306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33" name="Текст 28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3794630" y="2185306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34" name="Текст 28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6605633" y="2185306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2" name="Прямоугольник: скругленные углы 1"/>
          <p:cNvSpPr/>
          <p:nvPr userDrawn="1"/>
        </p:nvSpPr>
        <p:spPr bwMode="auto">
          <a:xfrm>
            <a:off x="9132333" y="1940127"/>
            <a:ext cx="2385682" cy="3225614"/>
          </a:xfrm>
          <a:prstGeom prst="roundRect">
            <a:avLst>
              <a:gd name="adj" fmla="val 2574"/>
            </a:avLst>
          </a:prstGeom>
          <a:solidFill>
            <a:srgbClr val="D3F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Текст 28"/>
          <p:cNvSpPr>
            <a:spLocks noGrp="1"/>
          </p:cNvSpPr>
          <p:nvPr>
            <p:ph type="body" sz="quarter" idx="20"/>
          </p:nvPr>
        </p:nvSpPr>
        <p:spPr bwMode="auto">
          <a:xfrm>
            <a:off x="9416636" y="2954128"/>
            <a:ext cx="1817077" cy="1858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Текст 28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9416636" y="2200972"/>
            <a:ext cx="1817077" cy="400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rgbClr val="363194"/>
                </a:solidFill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14" name="Номер слайда 4"/>
          <p:cNvSpPr txBox="1"/>
          <p:nvPr userDrawn="1"/>
        </p:nvSpPr>
        <p:spPr bwMode="auto"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lang="ru-RU" sz="14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06CA5A-69F8-4550-98E0-63AB887DEF64}" type="slidenum">
              <a:rPr lang="ru-RU" b="1">
                <a:solidFill>
                  <a:srgbClr val="7DBBFC"/>
                </a:solidFill>
              </a:rPr>
              <a:t>‹#›</a:t>
            </a:fld>
            <a:endParaRPr lang="ru-RU" b="1">
              <a:solidFill>
                <a:srgbClr val="7DBBFC"/>
              </a:solidFill>
            </a:endParaRP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pPr>
              <a:defRPr/>
            </a:pPr>
            <a:r>
              <a:rPr lang="ru-RU"/>
              <a:t>колонтитул</a:t>
            </a:r>
            <a:endParaRPr/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Изображение с тексто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object 13"/>
          <p:cNvSpPr/>
          <p:nvPr userDrawn="1"/>
        </p:nvSpPr>
        <p:spPr bwMode="auto">
          <a:xfrm>
            <a:off x="0" y="543051"/>
            <a:ext cx="417443" cy="87382"/>
          </a:xfrm>
          <a:custGeom>
            <a:avLst/>
            <a:gdLst/>
            <a:ahLst/>
            <a:cxnLst/>
            <a:rect l="l" t="t" r="r" b="b"/>
            <a:pathLst>
              <a:path w="571500" h="76200" extrusionOk="0">
                <a:moveTo>
                  <a:pt x="571500" y="0"/>
                </a:moveTo>
                <a:lnTo>
                  <a:pt x="0" y="0"/>
                </a:lnTo>
                <a:lnTo>
                  <a:pt x="0" y="76200"/>
                </a:lnTo>
                <a:lnTo>
                  <a:pt x="571500" y="76200"/>
                </a:lnTo>
                <a:lnTo>
                  <a:pt x="571500" y="0"/>
                </a:lnTo>
                <a:close/>
              </a:path>
            </a:pathLst>
          </a:custGeom>
          <a:solidFill>
            <a:srgbClr val="7DBBF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" name="Рисунок 11"/>
          <p:cNvSpPr>
            <a:spLocks noGrp="1"/>
          </p:cNvSpPr>
          <p:nvPr>
            <p:ph type="pic" sz="quarter" idx="13"/>
          </p:nvPr>
        </p:nvSpPr>
        <p:spPr bwMode="auto">
          <a:xfrm>
            <a:off x="8042293" y="1852613"/>
            <a:ext cx="3055938" cy="3609975"/>
          </a:xfrm>
          <a:prstGeom prst="roundRect">
            <a:avLst>
              <a:gd name="adj" fmla="val 3281"/>
            </a:avLst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Текст 14"/>
          <p:cNvSpPr>
            <a:spLocks noGrp="1"/>
          </p:cNvSpPr>
          <p:nvPr>
            <p:ph type="body" sz="quarter" idx="14"/>
          </p:nvPr>
        </p:nvSpPr>
        <p:spPr bwMode="auto">
          <a:xfrm>
            <a:off x="599660" y="1852612"/>
            <a:ext cx="7064455" cy="3609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Font typeface="Arial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Номер слайда 4"/>
          <p:cNvSpPr txBox="1"/>
          <p:nvPr userDrawn="1"/>
        </p:nvSpPr>
        <p:spPr bwMode="auto">
          <a:xfrm>
            <a:off x="9328642" y="6448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lang="ru-RU" sz="14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206CA5A-69F8-4550-98E0-63AB887DEF64}" type="slidenum">
              <a:rPr lang="ru-RU" b="1">
                <a:solidFill>
                  <a:srgbClr val="7DBBFC"/>
                </a:solidFill>
              </a:rPr>
              <a:t>‹#›</a:t>
            </a:fld>
            <a:endParaRPr lang="ru-RU" b="1">
              <a:solidFill>
                <a:srgbClr val="7DBBFC"/>
              </a:solidFill>
            </a:endParaRP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320183" y="6448271"/>
            <a:ext cx="10219315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rgbClr val="7DBBFC"/>
                </a:solidFill>
              </a:defRPr>
            </a:lvl1pPr>
          </a:lstStyle>
          <a:p>
            <a:pPr>
              <a:defRPr/>
            </a:pPr>
            <a:r>
              <a:rPr lang="ru-RU"/>
              <a:t>колонтитул</a:t>
            </a:r>
            <a:endParaRPr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99662" y="397564"/>
            <a:ext cx="7920384" cy="51683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 b="1">
                <a:solidFill>
                  <a:srgbClr val="363194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99661" y="685800"/>
            <a:ext cx="7920384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12120" y="0"/>
            <a:ext cx="1217988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 bwMode="auto">
          <a:xfrm>
            <a:off x="12400767" y="1"/>
            <a:ext cx="3594970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 userDrawn="1"/>
        </p:nvSpPr>
        <p:spPr bwMode="auto">
          <a:xfrm>
            <a:off x="12558019" y="5373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282A2E"/>
                </a:solidFill>
              </a:rPr>
              <a:t>Основная палитра</a:t>
            </a:r>
            <a:endParaRPr/>
          </a:p>
        </p:txBody>
      </p:sp>
      <p:grpSp>
        <p:nvGrpSpPr>
          <p:cNvPr id="4" name="Группа 3"/>
          <p:cNvGrpSpPr/>
          <p:nvPr userDrawn="1"/>
        </p:nvGrpSpPr>
        <p:grpSpPr bwMode="auto">
          <a:xfrm>
            <a:off x="12383596" y="313150"/>
            <a:ext cx="2515103" cy="473010"/>
            <a:chOff x="12383596" y="313150"/>
            <a:chExt cx="2515103" cy="473010"/>
          </a:xfrm>
        </p:grpSpPr>
        <p:sp>
          <p:nvSpPr>
            <p:cNvPr id="5" name="Овал 4"/>
            <p:cNvSpPr/>
            <p:nvPr userDrawn="1"/>
          </p:nvSpPr>
          <p:spPr bwMode="auto"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700">
                  <a:solidFill>
                    <a:srgbClr val="282A2E"/>
                  </a:solidFill>
                </a:rPr>
                <a:t>54</a:t>
              </a:r>
              <a:r>
                <a:rPr lang="ru-RU" sz="700">
                  <a:solidFill>
                    <a:srgbClr val="282A2E"/>
                  </a:solidFill>
                </a:rPr>
                <a:t>/</a:t>
              </a:r>
              <a:r>
                <a:rPr lang="en-US" sz="700">
                  <a:solidFill>
                    <a:srgbClr val="282A2E"/>
                  </a:solidFill>
                </a:rPr>
                <a:t>4</a:t>
              </a:r>
              <a:r>
                <a:rPr lang="ru-RU" sz="700">
                  <a:solidFill>
                    <a:srgbClr val="282A2E"/>
                  </a:solidFill>
                </a:rPr>
                <a:t>9/</a:t>
              </a:r>
              <a:r>
                <a:rPr lang="en-US" sz="700">
                  <a:solidFill>
                    <a:srgbClr val="282A2E"/>
                  </a:solidFill>
                </a:rPr>
                <a:t>148</a:t>
              </a:r>
              <a:endParaRPr/>
            </a:p>
          </p:txBody>
        </p:sp>
        <p:sp>
          <p:nvSpPr>
            <p:cNvPr id="7" name="Овал 6"/>
            <p:cNvSpPr/>
            <p:nvPr userDrawn="1"/>
          </p:nvSpPr>
          <p:spPr bwMode="auto"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TextBox 7"/>
            <p:cNvSpPr txBox="1"/>
            <p:nvPr userDrawn="1"/>
          </p:nvSpPr>
          <p:spPr bwMode="auto"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125/187/252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9" name="Овал 8"/>
            <p:cNvSpPr/>
            <p:nvPr userDrawn="1"/>
          </p:nvSpPr>
          <p:spPr bwMode="auto"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TextBox 9"/>
            <p:cNvSpPr txBox="1"/>
            <p:nvPr userDrawn="1"/>
          </p:nvSpPr>
          <p:spPr bwMode="auto"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40/42/46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11" name="Овал 10"/>
            <p:cNvSpPr/>
            <p:nvPr userDrawn="1"/>
          </p:nvSpPr>
          <p:spPr bwMode="auto"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TextBox 11"/>
            <p:cNvSpPr txBox="1"/>
            <p:nvPr userDrawn="1"/>
          </p:nvSpPr>
          <p:spPr bwMode="auto"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255/255/255</a:t>
              </a:r>
              <a:endParaRPr lang="en-US" sz="700">
                <a:solidFill>
                  <a:srgbClr val="282A2E"/>
                </a:solidFill>
              </a:endParaRPr>
            </a:p>
          </p:txBody>
        </p:sp>
      </p:grpSp>
      <p:sp>
        <p:nvSpPr>
          <p:cNvPr id="13" name="TextBox 12"/>
          <p:cNvSpPr txBox="1"/>
          <p:nvPr userDrawn="1"/>
        </p:nvSpPr>
        <p:spPr bwMode="auto">
          <a:xfrm>
            <a:off x="12558019" y="785674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282A2E"/>
                </a:solidFill>
              </a:rPr>
              <a:t>Расширенная палитра</a:t>
            </a:r>
            <a:endParaRPr/>
          </a:p>
        </p:txBody>
      </p:sp>
      <p:grpSp>
        <p:nvGrpSpPr>
          <p:cNvPr id="14" name="Группа 13"/>
          <p:cNvGrpSpPr/>
          <p:nvPr userDrawn="1"/>
        </p:nvGrpSpPr>
        <p:grpSpPr bwMode="auto">
          <a:xfrm>
            <a:off x="12383596" y="1093451"/>
            <a:ext cx="3626739" cy="950964"/>
            <a:chOff x="12383596" y="1093451"/>
            <a:chExt cx="3626739" cy="950964"/>
          </a:xfrm>
        </p:grpSpPr>
        <p:sp>
          <p:nvSpPr>
            <p:cNvPr id="15" name="Овал 14"/>
            <p:cNvSpPr/>
            <p:nvPr userDrawn="1"/>
          </p:nvSpPr>
          <p:spPr bwMode="auto"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TextBox 15"/>
            <p:cNvSpPr txBox="1"/>
            <p:nvPr userDrawn="1"/>
          </p:nvSpPr>
          <p:spPr bwMode="auto"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52/111/194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17" name="Овал 16"/>
            <p:cNvSpPr/>
            <p:nvPr userDrawn="1"/>
          </p:nvSpPr>
          <p:spPr bwMode="auto"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TextBox 17"/>
            <p:cNvSpPr txBox="1"/>
            <p:nvPr userDrawn="1"/>
          </p:nvSpPr>
          <p:spPr bwMode="auto"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131/131/131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19" name="Овал 18"/>
            <p:cNvSpPr/>
            <p:nvPr userDrawn="1"/>
          </p:nvSpPr>
          <p:spPr bwMode="auto"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TextBox 19"/>
            <p:cNvSpPr txBox="1"/>
            <p:nvPr userDrawn="1"/>
          </p:nvSpPr>
          <p:spPr bwMode="auto"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191/191/191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21" name="Овал 20"/>
            <p:cNvSpPr/>
            <p:nvPr userDrawn="1"/>
          </p:nvSpPr>
          <p:spPr bwMode="auto"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TextBox 21"/>
            <p:cNvSpPr txBox="1"/>
            <p:nvPr userDrawn="1"/>
          </p:nvSpPr>
          <p:spPr bwMode="auto"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227/104/70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23" name="Овал 22"/>
            <p:cNvSpPr/>
            <p:nvPr userDrawn="1"/>
          </p:nvSpPr>
          <p:spPr bwMode="auto"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TextBox 23"/>
            <p:cNvSpPr txBox="1"/>
            <p:nvPr userDrawn="1"/>
          </p:nvSpPr>
          <p:spPr bwMode="auto"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255/169/112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25" name="Овал 24"/>
            <p:cNvSpPr/>
            <p:nvPr userDrawn="1"/>
          </p:nvSpPr>
          <p:spPr bwMode="auto"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TextBox 25"/>
            <p:cNvSpPr txBox="1"/>
            <p:nvPr userDrawn="1"/>
          </p:nvSpPr>
          <p:spPr bwMode="auto"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255/215/172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27" name="Овал 26"/>
            <p:cNvSpPr/>
            <p:nvPr userDrawn="1"/>
          </p:nvSpPr>
          <p:spPr bwMode="auto"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TextBox 27"/>
            <p:cNvSpPr txBox="1"/>
            <p:nvPr userDrawn="1"/>
          </p:nvSpPr>
          <p:spPr bwMode="auto"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87/140/123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29" name="Овал 28"/>
            <p:cNvSpPr/>
            <p:nvPr userDrawn="1"/>
          </p:nvSpPr>
          <p:spPr bwMode="auto"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TextBox 29"/>
            <p:cNvSpPr txBox="1"/>
            <p:nvPr userDrawn="1"/>
          </p:nvSpPr>
          <p:spPr bwMode="auto"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70/170/152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31" name="Овал 30"/>
            <p:cNvSpPr/>
            <p:nvPr userDrawn="1"/>
          </p:nvSpPr>
          <p:spPr bwMode="auto"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TextBox 31"/>
            <p:cNvSpPr txBox="1"/>
            <p:nvPr userDrawn="1"/>
          </p:nvSpPr>
          <p:spPr bwMode="auto"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161/220/188</a:t>
              </a:r>
              <a:endParaRPr lang="en-US" sz="700">
                <a:solidFill>
                  <a:srgbClr val="282A2E"/>
                </a:solidFill>
              </a:endParaRPr>
            </a:p>
          </p:txBody>
        </p:sp>
      </p:grpSp>
      <p:sp>
        <p:nvSpPr>
          <p:cNvPr id="33" name="TextBox 32"/>
          <p:cNvSpPr txBox="1"/>
          <p:nvPr userDrawn="1"/>
        </p:nvSpPr>
        <p:spPr bwMode="auto">
          <a:xfrm>
            <a:off x="12541026" y="3656131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282A2E"/>
                </a:solidFill>
              </a:rPr>
              <a:t>Дополнительная расширенная палитра</a:t>
            </a:r>
            <a:endParaRPr/>
          </a:p>
        </p:txBody>
      </p:sp>
      <p:grpSp>
        <p:nvGrpSpPr>
          <p:cNvPr id="34" name="Группа 33"/>
          <p:cNvGrpSpPr/>
          <p:nvPr userDrawn="1"/>
        </p:nvGrpSpPr>
        <p:grpSpPr bwMode="auto">
          <a:xfrm>
            <a:off x="12383596" y="3963908"/>
            <a:ext cx="3626739" cy="992608"/>
            <a:chOff x="12383596" y="3963908"/>
            <a:chExt cx="3626739" cy="992608"/>
          </a:xfrm>
        </p:grpSpPr>
        <p:sp>
          <p:nvSpPr>
            <p:cNvPr id="35" name="Овал 34"/>
            <p:cNvSpPr/>
            <p:nvPr userDrawn="1"/>
          </p:nvSpPr>
          <p:spPr bwMode="auto"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TextBox 35"/>
            <p:cNvSpPr txBox="1"/>
            <p:nvPr userDrawn="1"/>
          </p:nvSpPr>
          <p:spPr bwMode="auto"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156/54/103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37" name="Овал 36"/>
            <p:cNvSpPr/>
            <p:nvPr userDrawn="1"/>
          </p:nvSpPr>
          <p:spPr bwMode="auto"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" name="TextBox 37"/>
            <p:cNvSpPr txBox="1"/>
            <p:nvPr userDrawn="1"/>
          </p:nvSpPr>
          <p:spPr bwMode="auto"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172/98/120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39" name="Овал 38"/>
            <p:cNvSpPr/>
            <p:nvPr userDrawn="1"/>
          </p:nvSpPr>
          <p:spPr bwMode="auto"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0" name="TextBox 39"/>
            <p:cNvSpPr txBox="1"/>
            <p:nvPr userDrawn="1"/>
          </p:nvSpPr>
          <p:spPr bwMode="auto"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208/139/164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41" name="Овал 40"/>
            <p:cNvSpPr/>
            <p:nvPr userDrawn="1"/>
          </p:nvSpPr>
          <p:spPr bwMode="auto"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2" name="TextBox 41"/>
            <p:cNvSpPr txBox="1"/>
            <p:nvPr userDrawn="1"/>
          </p:nvSpPr>
          <p:spPr bwMode="auto"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222/204/8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43" name="Овал 42"/>
            <p:cNvSpPr/>
            <p:nvPr userDrawn="1"/>
          </p:nvSpPr>
          <p:spPr bwMode="auto"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4" name="TextBox 43"/>
            <p:cNvSpPr txBox="1"/>
            <p:nvPr userDrawn="1"/>
          </p:nvSpPr>
          <p:spPr bwMode="auto"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208/222/84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45" name="Овал 44"/>
            <p:cNvSpPr/>
            <p:nvPr userDrawn="1"/>
          </p:nvSpPr>
          <p:spPr bwMode="auto"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6" name="TextBox 45"/>
            <p:cNvSpPr txBox="1"/>
            <p:nvPr userDrawn="1"/>
          </p:nvSpPr>
          <p:spPr bwMode="auto"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230/237/133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47" name="Овал 46"/>
            <p:cNvSpPr/>
            <p:nvPr userDrawn="1"/>
          </p:nvSpPr>
          <p:spPr bwMode="auto"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8" name="TextBox 47"/>
            <p:cNvSpPr txBox="1"/>
            <p:nvPr userDrawn="1"/>
          </p:nvSpPr>
          <p:spPr bwMode="auto"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96/55/158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49" name="Овал 48"/>
            <p:cNvSpPr/>
            <p:nvPr userDrawn="1"/>
          </p:nvSpPr>
          <p:spPr bwMode="auto"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0" name="TextBox 49"/>
            <p:cNvSpPr txBox="1"/>
            <p:nvPr userDrawn="1"/>
          </p:nvSpPr>
          <p:spPr bwMode="auto"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137/108/196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51" name="Овал 50"/>
            <p:cNvSpPr/>
            <p:nvPr userDrawn="1"/>
          </p:nvSpPr>
          <p:spPr bwMode="auto"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2" name="TextBox 51"/>
            <p:cNvSpPr txBox="1"/>
            <p:nvPr userDrawn="1"/>
          </p:nvSpPr>
          <p:spPr bwMode="auto"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184/158/255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53" name="Овал 52"/>
            <p:cNvSpPr/>
            <p:nvPr userDrawn="1"/>
          </p:nvSpPr>
          <p:spPr bwMode="auto"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4" name="TextBox 53"/>
            <p:cNvSpPr txBox="1"/>
            <p:nvPr userDrawn="1"/>
          </p:nvSpPr>
          <p:spPr bwMode="auto"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153/28/28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55" name="Овал 54"/>
            <p:cNvSpPr/>
            <p:nvPr userDrawn="1"/>
          </p:nvSpPr>
          <p:spPr bwMode="auto"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6" name="TextBox 55"/>
            <p:cNvSpPr txBox="1"/>
            <p:nvPr userDrawn="1"/>
          </p:nvSpPr>
          <p:spPr bwMode="auto"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222/49/49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57" name="Овал 56"/>
            <p:cNvSpPr/>
            <p:nvPr userDrawn="1"/>
          </p:nvSpPr>
          <p:spPr bwMode="auto"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8" name="TextBox 57"/>
            <p:cNvSpPr txBox="1"/>
            <p:nvPr userDrawn="1"/>
          </p:nvSpPr>
          <p:spPr bwMode="auto"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230/176/168</a:t>
              </a:r>
              <a:endParaRPr lang="en-US" sz="700">
                <a:solidFill>
                  <a:srgbClr val="282A2E"/>
                </a:solidFill>
              </a:endParaRPr>
            </a:p>
          </p:txBody>
        </p:sp>
      </p:grpSp>
      <p:sp>
        <p:nvSpPr>
          <p:cNvPr id="59" name="TextBox 58"/>
          <p:cNvSpPr txBox="1"/>
          <p:nvPr userDrawn="1"/>
        </p:nvSpPr>
        <p:spPr bwMode="auto">
          <a:xfrm>
            <a:off x="12541026" y="2018544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282A2E"/>
                </a:solidFill>
              </a:rPr>
              <a:t>Разбеленная палитра</a:t>
            </a:r>
            <a:endParaRPr/>
          </a:p>
        </p:txBody>
      </p:sp>
      <p:grpSp>
        <p:nvGrpSpPr>
          <p:cNvPr id="60" name="Группа 59"/>
          <p:cNvGrpSpPr/>
          <p:nvPr userDrawn="1"/>
        </p:nvGrpSpPr>
        <p:grpSpPr bwMode="auto">
          <a:xfrm>
            <a:off x="12383596" y="2326321"/>
            <a:ext cx="3068292" cy="473010"/>
            <a:chOff x="12383596" y="2326321"/>
            <a:chExt cx="3068292" cy="473010"/>
          </a:xfrm>
        </p:grpSpPr>
        <p:sp>
          <p:nvSpPr>
            <p:cNvPr id="61" name="Овал 60"/>
            <p:cNvSpPr/>
            <p:nvPr userDrawn="1"/>
          </p:nvSpPr>
          <p:spPr bwMode="auto"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2" name="TextBox 61"/>
            <p:cNvSpPr txBox="1"/>
            <p:nvPr userDrawn="1"/>
          </p:nvSpPr>
          <p:spPr bwMode="auto"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217/216/235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63" name="Овал 62"/>
            <p:cNvSpPr/>
            <p:nvPr userDrawn="1"/>
          </p:nvSpPr>
          <p:spPr bwMode="auto"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4" name="TextBox 63"/>
            <p:cNvSpPr txBox="1"/>
            <p:nvPr userDrawn="1"/>
          </p:nvSpPr>
          <p:spPr bwMode="auto"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207/232/255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65" name="Овал 64"/>
            <p:cNvSpPr/>
            <p:nvPr userDrawn="1"/>
          </p:nvSpPr>
          <p:spPr bwMode="auto"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6" name="TextBox 65"/>
            <p:cNvSpPr txBox="1"/>
            <p:nvPr userDrawn="1"/>
          </p:nvSpPr>
          <p:spPr bwMode="auto"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235/235/235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67" name="Овал 66"/>
            <p:cNvSpPr/>
            <p:nvPr userDrawn="1"/>
          </p:nvSpPr>
          <p:spPr bwMode="auto"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8" name="TextBox 67"/>
            <p:cNvSpPr txBox="1"/>
            <p:nvPr userDrawn="1"/>
          </p:nvSpPr>
          <p:spPr bwMode="auto"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252/223/215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69" name="Овал 68"/>
            <p:cNvSpPr/>
            <p:nvPr userDrawn="1"/>
          </p:nvSpPr>
          <p:spPr bwMode="auto"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0" name="TextBox 69"/>
            <p:cNvSpPr txBox="1"/>
            <p:nvPr userDrawn="1"/>
          </p:nvSpPr>
          <p:spPr bwMode="auto"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211/245/226</a:t>
              </a:r>
              <a:endParaRPr lang="en-US" sz="700">
                <a:solidFill>
                  <a:srgbClr val="282A2E"/>
                </a:solidFill>
              </a:endParaRPr>
            </a:p>
          </p:txBody>
        </p:sp>
      </p:grpSp>
      <p:sp>
        <p:nvSpPr>
          <p:cNvPr id="71" name="TextBox 70"/>
          <p:cNvSpPr txBox="1"/>
          <p:nvPr userDrawn="1"/>
        </p:nvSpPr>
        <p:spPr bwMode="auto">
          <a:xfrm>
            <a:off x="12558019" y="284007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282A2E"/>
                </a:solidFill>
              </a:rPr>
              <a:t>Палитра для картограмм</a:t>
            </a:r>
            <a:endParaRPr/>
          </a:p>
        </p:txBody>
      </p:sp>
      <p:grpSp>
        <p:nvGrpSpPr>
          <p:cNvPr id="72" name="Группа 71"/>
          <p:cNvGrpSpPr/>
          <p:nvPr userDrawn="1"/>
        </p:nvGrpSpPr>
        <p:grpSpPr bwMode="auto">
          <a:xfrm>
            <a:off x="12383596" y="3147852"/>
            <a:ext cx="3626739" cy="473010"/>
            <a:chOff x="12383596" y="3147852"/>
            <a:chExt cx="3626739" cy="473010"/>
          </a:xfrm>
        </p:grpSpPr>
        <p:sp>
          <p:nvSpPr>
            <p:cNvPr id="73" name="Овал 72"/>
            <p:cNvSpPr/>
            <p:nvPr userDrawn="1"/>
          </p:nvSpPr>
          <p:spPr bwMode="auto"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4" name="TextBox 73"/>
            <p:cNvSpPr txBox="1"/>
            <p:nvPr userDrawn="1"/>
          </p:nvSpPr>
          <p:spPr bwMode="auto"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54/49/148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75" name="Овал 74"/>
            <p:cNvSpPr/>
            <p:nvPr userDrawn="1"/>
          </p:nvSpPr>
          <p:spPr bwMode="auto"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6" name="TextBox 75"/>
            <p:cNvSpPr txBox="1"/>
            <p:nvPr userDrawn="1"/>
          </p:nvSpPr>
          <p:spPr bwMode="auto"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52/1</a:t>
              </a:r>
              <a:r>
                <a:rPr lang="en-US" sz="700">
                  <a:solidFill>
                    <a:srgbClr val="282A2E"/>
                  </a:solidFill>
                </a:rPr>
                <a:t>1</a:t>
              </a:r>
              <a:r>
                <a:rPr lang="ru-RU" sz="700">
                  <a:solidFill>
                    <a:srgbClr val="282A2E"/>
                  </a:solidFill>
                </a:rPr>
                <a:t>1/194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77" name="Овал 76"/>
            <p:cNvSpPr/>
            <p:nvPr userDrawn="1"/>
          </p:nvSpPr>
          <p:spPr bwMode="auto"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8" name="TextBox 77"/>
            <p:cNvSpPr txBox="1"/>
            <p:nvPr userDrawn="1"/>
          </p:nvSpPr>
          <p:spPr bwMode="auto"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125/187/252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79" name="Овал 78"/>
            <p:cNvSpPr/>
            <p:nvPr userDrawn="1"/>
          </p:nvSpPr>
          <p:spPr bwMode="auto"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0" name="TextBox 79"/>
            <p:cNvSpPr txBox="1"/>
            <p:nvPr userDrawn="1"/>
          </p:nvSpPr>
          <p:spPr bwMode="auto"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169/211/253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81" name="Овал 80"/>
            <p:cNvSpPr/>
            <p:nvPr userDrawn="1"/>
          </p:nvSpPr>
          <p:spPr bwMode="auto"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" name="TextBox 81"/>
            <p:cNvSpPr txBox="1"/>
            <p:nvPr userDrawn="1"/>
          </p:nvSpPr>
          <p:spPr bwMode="auto"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207/232/255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83" name="Овал 82"/>
            <p:cNvSpPr/>
            <p:nvPr userDrawn="1"/>
          </p:nvSpPr>
          <p:spPr bwMode="auto"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4" name="TextBox 83"/>
            <p:cNvSpPr txBox="1"/>
            <p:nvPr userDrawn="1"/>
          </p:nvSpPr>
          <p:spPr bwMode="auto"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191/191/191</a:t>
              </a:r>
              <a:endParaRPr lang="en-US" sz="700">
                <a:solidFill>
                  <a:srgbClr val="282A2E"/>
                </a:solidFill>
              </a:endParaRPr>
            </a:p>
          </p:txBody>
        </p:sp>
      </p:grpSp>
      <p:sp>
        <p:nvSpPr>
          <p:cNvPr id="90" name="Дата 89"/>
          <p:cNvSpPr>
            <a:spLocks noGrp="1"/>
          </p:cNvSpPr>
          <p:nvPr>
            <p:ph type="dt" sz="half" idx="2"/>
          </p:nvPr>
        </p:nvSpPr>
        <p:spPr bwMode="auto">
          <a:xfrm>
            <a:off x="936961" y="5802435"/>
            <a:ext cx="1006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6066E51-5F4A-43E2-A6C2-84789929AB13}" type="datetimeFigureOut">
              <a:rPr lang="ru-RU"/>
              <a:t>14.02.2024</a:t>
            </a:fld>
            <a:endParaRPr lang="ru-RU"/>
          </a:p>
        </p:txBody>
      </p:sp>
      <p:sp>
        <p:nvSpPr>
          <p:cNvPr id="91" name="Нижний колонтитул 90"/>
          <p:cNvSpPr>
            <a:spLocks noGrp="1"/>
          </p:cNvSpPr>
          <p:nvPr>
            <p:ph type="ftr" sz="quarter" idx="3"/>
          </p:nvPr>
        </p:nvSpPr>
        <p:spPr bwMode="auto">
          <a:xfrm>
            <a:off x="2051540" y="58024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pic>
        <p:nvPicPr>
          <p:cNvPr id="85" name="Рисунок 84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729216" y="551092"/>
            <a:ext cx="3159167" cy="11507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12400767" y="1"/>
            <a:ext cx="3594970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 userDrawn="1"/>
        </p:nvSpPr>
        <p:spPr bwMode="auto">
          <a:xfrm>
            <a:off x="12558019" y="5373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282A2E"/>
                </a:solidFill>
              </a:rPr>
              <a:t>Основная палитра</a:t>
            </a:r>
            <a:endParaRPr/>
          </a:p>
        </p:txBody>
      </p:sp>
      <p:grpSp>
        <p:nvGrpSpPr>
          <p:cNvPr id="4" name="Группа 3"/>
          <p:cNvGrpSpPr/>
          <p:nvPr userDrawn="1"/>
        </p:nvGrpSpPr>
        <p:grpSpPr bwMode="auto">
          <a:xfrm>
            <a:off x="12383596" y="313150"/>
            <a:ext cx="2515103" cy="473010"/>
            <a:chOff x="12383596" y="313150"/>
            <a:chExt cx="2515103" cy="473010"/>
          </a:xfrm>
        </p:grpSpPr>
        <p:sp>
          <p:nvSpPr>
            <p:cNvPr id="5" name="Овал 4"/>
            <p:cNvSpPr/>
            <p:nvPr userDrawn="1"/>
          </p:nvSpPr>
          <p:spPr bwMode="auto"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700">
                  <a:solidFill>
                    <a:srgbClr val="282A2E"/>
                  </a:solidFill>
                </a:rPr>
                <a:t>54</a:t>
              </a:r>
              <a:r>
                <a:rPr lang="ru-RU" sz="700">
                  <a:solidFill>
                    <a:srgbClr val="282A2E"/>
                  </a:solidFill>
                </a:rPr>
                <a:t>/</a:t>
              </a:r>
              <a:r>
                <a:rPr lang="en-US" sz="700">
                  <a:solidFill>
                    <a:srgbClr val="282A2E"/>
                  </a:solidFill>
                </a:rPr>
                <a:t>4</a:t>
              </a:r>
              <a:r>
                <a:rPr lang="ru-RU" sz="700">
                  <a:solidFill>
                    <a:srgbClr val="282A2E"/>
                  </a:solidFill>
                </a:rPr>
                <a:t>9/</a:t>
              </a:r>
              <a:r>
                <a:rPr lang="en-US" sz="700">
                  <a:solidFill>
                    <a:srgbClr val="282A2E"/>
                  </a:solidFill>
                </a:rPr>
                <a:t>148</a:t>
              </a:r>
              <a:endParaRPr/>
            </a:p>
          </p:txBody>
        </p:sp>
        <p:sp>
          <p:nvSpPr>
            <p:cNvPr id="7" name="Овал 6"/>
            <p:cNvSpPr/>
            <p:nvPr userDrawn="1"/>
          </p:nvSpPr>
          <p:spPr bwMode="auto"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TextBox 7"/>
            <p:cNvSpPr txBox="1"/>
            <p:nvPr userDrawn="1"/>
          </p:nvSpPr>
          <p:spPr bwMode="auto"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125/187/252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9" name="Овал 8"/>
            <p:cNvSpPr/>
            <p:nvPr userDrawn="1"/>
          </p:nvSpPr>
          <p:spPr bwMode="auto"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TextBox 9"/>
            <p:cNvSpPr txBox="1"/>
            <p:nvPr userDrawn="1"/>
          </p:nvSpPr>
          <p:spPr bwMode="auto"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40/42/46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11" name="Овал 10"/>
            <p:cNvSpPr/>
            <p:nvPr userDrawn="1"/>
          </p:nvSpPr>
          <p:spPr bwMode="auto"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TextBox 11"/>
            <p:cNvSpPr txBox="1"/>
            <p:nvPr userDrawn="1"/>
          </p:nvSpPr>
          <p:spPr bwMode="auto"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255/255/255</a:t>
              </a:r>
              <a:endParaRPr lang="en-US" sz="700">
                <a:solidFill>
                  <a:srgbClr val="282A2E"/>
                </a:solidFill>
              </a:endParaRPr>
            </a:p>
          </p:txBody>
        </p:sp>
      </p:grpSp>
      <p:sp>
        <p:nvSpPr>
          <p:cNvPr id="13" name="TextBox 12"/>
          <p:cNvSpPr txBox="1"/>
          <p:nvPr userDrawn="1"/>
        </p:nvSpPr>
        <p:spPr bwMode="auto">
          <a:xfrm>
            <a:off x="12558019" y="785674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282A2E"/>
                </a:solidFill>
              </a:rPr>
              <a:t>Расширенная палитра</a:t>
            </a:r>
            <a:endParaRPr/>
          </a:p>
        </p:txBody>
      </p:sp>
      <p:grpSp>
        <p:nvGrpSpPr>
          <p:cNvPr id="14" name="Группа 13"/>
          <p:cNvGrpSpPr/>
          <p:nvPr userDrawn="1"/>
        </p:nvGrpSpPr>
        <p:grpSpPr bwMode="auto">
          <a:xfrm>
            <a:off x="12383596" y="1093451"/>
            <a:ext cx="3626739" cy="950964"/>
            <a:chOff x="12383596" y="1093451"/>
            <a:chExt cx="3626739" cy="950964"/>
          </a:xfrm>
        </p:grpSpPr>
        <p:sp>
          <p:nvSpPr>
            <p:cNvPr id="15" name="Овал 14"/>
            <p:cNvSpPr/>
            <p:nvPr userDrawn="1"/>
          </p:nvSpPr>
          <p:spPr bwMode="auto"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TextBox 15"/>
            <p:cNvSpPr txBox="1"/>
            <p:nvPr userDrawn="1"/>
          </p:nvSpPr>
          <p:spPr bwMode="auto"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52/111/194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17" name="Овал 16"/>
            <p:cNvSpPr/>
            <p:nvPr userDrawn="1"/>
          </p:nvSpPr>
          <p:spPr bwMode="auto"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TextBox 17"/>
            <p:cNvSpPr txBox="1"/>
            <p:nvPr userDrawn="1"/>
          </p:nvSpPr>
          <p:spPr bwMode="auto"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131/131/131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19" name="Овал 18"/>
            <p:cNvSpPr/>
            <p:nvPr userDrawn="1"/>
          </p:nvSpPr>
          <p:spPr bwMode="auto"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TextBox 19"/>
            <p:cNvSpPr txBox="1"/>
            <p:nvPr userDrawn="1"/>
          </p:nvSpPr>
          <p:spPr bwMode="auto"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191/191/191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21" name="Овал 20"/>
            <p:cNvSpPr/>
            <p:nvPr userDrawn="1"/>
          </p:nvSpPr>
          <p:spPr bwMode="auto"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TextBox 21"/>
            <p:cNvSpPr txBox="1"/>
            <p:nvPr userDrawn="1"/>
          </p:nvSpPr>
          <p:spPr bwMode="auto"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227/104/70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23" name="Овал 22"/>
            <p:cNvSpPr/>
            <p:nvPr userDrawn="1"/>
          </p:nvSpPr>
          <p:spPr bwMode="auto"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TextBox 23"/>
            <p:cNvSpPr txBox="1"/>
            <p:nvPr userDrawn="1"/>
          </p:nvSpPr>
          <p:spPr bwMode="auto"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255/169/112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25" name="Овал 24"/>
            <p:cNvSpPr/>
            <p:nvPr userDrawn="1"/>
          </p:nvSpPr>
          <p:spPr bwMode="auto"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TextBox 25"/>
            <p:cNvSpPr txBox="1"/>
            <p:nvPr userDrawn="1"/>
          </p:nvSpPr>
          <p:spPr bwMode="auto"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255/215/172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27" name="Овал 26"/>
            <p:cNvSpPr/>
            <p:nvPr userDrawn="1"/>
          </p:nvSpPr>
          <p:spPr bwMode="auto"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TextBox 27"/>
            <p:cNvSpPr txBox="1"/>
            <p:nvPr userDrawn="1"/>
          </p:nvSpPr>
          <p:spPr bwMode="auto"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87/140/123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29" name="Овал 28"/>
            <p:cNvSpPr/>
            <p:nvPr userDrawn="1"/>
          </p:nvSpPr>
          <p:spPr bwMode="auto"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TextBox 29"/>
            <p:cNvSpPr txBox="1"/>
            <p:nvPr userDrawn="1"/>
          </p:nvSpPr>
          <p:spPr bwMode="auto"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70/170/152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31" name="Овал 30"/>
            <p:cNvSpPr/>
            <p:nvPr userDrawn="1"/>
          </p:nvSpPr>
          <p:spPr bwMode="auto"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TextBox 31"/>
            <p:cNvSpPr txBox="1"/>
            <p:nvPr userDrawn="1"/>
          </p:nvSpPr>
          <p:spPr bwMode="auto"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161/220/188</a:t>
              </a:r>
              <a:endParaRPr lang="en-US" sz="700">
                <a:solidFill>
                  <a:srgbClr val="282A2E"/>
                </a:solidFill>
              </a:endParaRPr>
            </a:p>
          </p:txBody>
        </p:sp>
      </p:grpSp>
      <p:sp>
        <p:nvSpPr>
          <p:cNvPr id="33" name="TextBox 32"/>
          <p:cNvSpPr txBox="1"/>
          <p:nvPr userDrawn="1"/>
        </p:nvSpPr>
        <p:spPr bwMode="auto">
          <a:xfrm>
            <a:off x="12541026" y="3656131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282A2E"/>
                </a:solidFill>
              </a:rPr>
              <a:t>Дополнительная расширенная палитра</a:t>
            </a:r>
            <a:endParaRPr/>
          </a:p>
        </p:txBody>
      </p:sp>
      <p:grpSp>
        <p:nvGrpSpPr>
          <p:cNvPr id="34" name="Группа 33"/>
          <p:cNvGrpSpPr/>
          <p:nvPr userDrawn="1"/>
        </p:nvGrpSpPr>
        <p:grpSpPr bwMode="auto">
          <a:xfrm>
            <a:off x="12383596" y="3963908"/>
            <a:ext cx="3626739" cy="992608"/>
            <a:chOff x="12383596" y="3963908"/>
            <a:chExt cx="3626739" cy="992608"/>
          </a:xfrm>
        </p:grpSpPr>
        <p:sp>
          <p:nvSpPr>
            <p:cNvPr id="35" name="Овал 34"/>
            <p:cNvSpPr/>
            <p:nvPr userDrawn="1"/>
          </p:nvSpPr>
          <p:spPr bwMode="auto"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TextBox 35"/>
            <p:cNvSpPr txBox="1"/>
            <p:nvPr userDrawn="1"/>
          </p:nvSpPr>
          <p:spPr bwMode="auto"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156/54/103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37" name="Овал 36"/>
            <p:cNvSpPr/>
            <p:nvPr userDrawn="1"/>
          </p:nvSpPr>
          <p:spPr bwMode="auto"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" name="TextBox 37"/>
            <p:cNvSpPr txBox="1"/>
            <p:nvPr userDrawn="1"/>
          </p:nvSpPr>
          <p:spPr bwMode="auto"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172/98/120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39" name="Овал 38"/>
            <p:cNvSpPr/>
            <p:nvPr userDrawn="1"/>
          </p:nvSpPr>
          <p:spPr bwMode="auto"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0" name="TextBox 39"/>
            <p:cNvSpPr txBox="1"/>
            <p:nvPr userDrawn="1"/>
          </p:nvSpPr>
          <p:spPr bwMode="auto"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208/139/164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41" name="Овал 40"/>
            <p:cNvSpPr/>
            <p:nvPr userDrawn="1"/>
          </p:nvSpPr>
          <p:spPr bwMode="auto"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2" name="TextBox 41"/>
            <p:cNvSpPr txBox="1"/>
            <p:nvPr userDrawn="1"/>
          </p:nvSpPr>
          <p:spPr bwMode="auto"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222/204/8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43" name="Овал 42"/>
            <p:cNvSpPr/>
            <p:nvPr userDrawn="1"/>
          </p:nvSpPr>
          <p:spPr bwMode="auto"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4" name="TextBox 43"/>
            <p:cNvSpPr txBox="1"/>
            <p:nvPr userDrawn="1"/>
          </p:nvSpPr>
          <p:spPr bwMode="auto"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208/222/84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45" name="Овал 44"/>
            <p:cNvSpPr/>
            <p:nvPr userDrawn="1"/>
          </p:nvSpPr>
          <p:spPr bwMode="auto"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6" name="TextBox 45"/>
            <p:cNvSpPr txBox="1"/>
            <p:nvPr userDrawn="1"/>
          </p:nvSpPr>
          <p:spPr bwMode="auto"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230/237/133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47" name="Овал 46"/>
            <p:cNvSpPr/>
            <p:nvPr userDrawn="1"/>
          </p:nvSpPr>
          <p:spPr bwMode="auto"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8" name="TextBox 47"/>
            <p:cNvSpPr txBox="1"/>
            <p:nvPr userDrawn="1"/>
          </p:nvSpPr>
          <p:spPr bwMode="auto"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96/55/158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49" name="Овал 48"/>
            <p:cNvSpPr/>
            <p:nvPr userDrawn="1"/>
          </p:nvSpPr>
          <p:spPr bwMode="auto"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0" name="TextBox 49"/>
            <p:cNvSpPr txBox="1"/>
            <p:nvPr userDrawn="1"/>
          </p:nvSpPr>
          <p:spPr bwMode="auto"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137/108/196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51" name="Овал 50"/>
            <p:cNvSpPr/>
            <p:nvPr userDrawn="1"/>
          </p:nvSpPr>
          <p:spPr bwMode="auto"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2" name="TextBox 51"/>
            <p:cNvSpPr txBox="1"/>
            <p:nvPr userDrawn="1"/>
          </p:nvSpPr>
          <p:spPr bwMode="auto"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184/158/255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53" name="Овал 52"/>
            <p:cNvSpPr/>
            <p:nvPr userDrawn="1"/>
          </p:nvSpPr>
          <p:spPr bwMode="auto"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4" name="TextBox 53"/>
            <p:cNvSpPr txBox="1"/>
            <p:nvPr userDrawn="1"/>
          </p:nvSpPr>
          <p:spPr bwMode="auto"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153/28/28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55" name="Овал 54"/>
            <p:cNvSpPr/>
            <p:nvPr userDrawn="1"/>
          </p:nvSpPr>
          <p:spPr bwMode="auto"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6" name="TextBox 55"/>
            <p:cNvSpPr txBox="1"/>
            <p:nvPr userDrawn="1"/>
          </p:nvSpPr>
          <p:spPr bwMode="auto"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222/49/49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57" name="Овал 56"/>
            <p:cNvSpPr/>
            <p:nvPr userDrawn="1"/>
          </p:nvSpPr>
          <p:spPr bwMode="auto"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8" name="TextBox 57"/>
            <p:cNvSpPr txBox="1"/>
            <p:nvPr userDrawn="1"/>
          </p:nvSpPr>
          <p:spPr bwMode="auto"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230/176/168</a:t>
              </a:r>
              <a:endParaRPr lang="en-US" sz="700">
                <a:solidFill>
                  <a:srgbClr val="282A2E"/>
                </a:solidFill>
              </a:endParaRPr>
            </a:p>
          </p:txBody>
        </p:sp>
      </p:grpSp>
      <p:sp>
        <p:nvSpPr>
          <p:cNvPr id="59" name="TextBox 58"/>
          <p:cNvSpPr txBox="1"/>
          <p:nvPr userDrawn="1"/>
        </p:nvSpPr>
        <p:spPr bwMode="auto">
          <a:xfrm>
            <a:off x="12541026" y="2018544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282A2E"/>
                </a:solidFill>
              </a:rPr>
              <a:t>Разбеленная палитра</a:t>
            </a:r>
            <a:endParaRPr/>
          </a:p>
        </p:txBody>
      </p:sp>
      <p:grpSp>
        <p:nvGrpSpPr>
          <p:cNvPr id="60" name="Группа 59"/>
          <p:cNvGrpSpPr/>
          <p:nvPr userDrawn="1"/>
        </p:nvGrpSpPr>
        <p:grpSpPr bwMode="auto">
          <a:xfrm>
            <a:off x="12383596" y="2326321"/>
            <a:ext cx="3068292" cy="473010"/>
            <a:chOff x="12383596" y="2326321"/>
            <a:chExt cx="3068292" cy="473010"/>
          </a:xfrm>
        </p:grpSpPr>
        <p:sp>
          <p:nvSpPr>
            <p:cNvPr id="61" name="Овал 60"/>
            <p:cNvSpPr/>
            <p:nvPr userDrawn="1"/>
          </p:nvSpPr>
          <p:spPr bwMode="auto"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2" name="TextBox 61"/>
            <p:cNvSpPr txBox="1"/>
            <p:nvPr userDrawn="1"/>
          </p:nvSpPr>
          <p:spPr bwMode="auto"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217/216/235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63" name="Овал 62"/>
            <p:cNvSpPr/>
            <p:nvPr userDrawn="1"/>
          </p:nvSpPr>
          <p:spPr bwMode="auto"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4" name="TextBox 63"/>
            <p:cNvSpPr txBox="1"/>
            <p:nvPr userDrawn="1"/>
          </p:nvSpPr>
          <p:spPr bwMode="auto"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207/232/255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65" name="Овал 64"/>
            <p:cNvSpPr/>
            <p:nvPr userDrawn="1"/>
          </p:nvSpPr>
          <p:spPr bwMode="auto"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6" name="TextBox 65"/>
            <p:cNvSpPr txBox="1"/>
            <p:nvPr userDrawn="1"/>
          </p:nvSpPr>
          <p:spPr bwMode="auto"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235/235/235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67" name="Овал 66"/>
            <p:cNvSpPr/>
            <p:nvPr userDrawn="1"/>
          </p:nvSpPr>
          <p:spPr bwMode="auto"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8" name="TextBox 67"/>
            <p:cNvSpPr txBox="1"/>
            <p:nvPr userDrawn="1"/>
          </p:nvSpPr>
          <p:spPr bwMode="auto"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252/223/215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69" name="Овал 68"/>
            <p:cNvSpPr/>
            <p:nvPr userDrawn="1"/>
          </p:nvSpPr>
          <p:spPr bwMode="auto"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0" name="TextBox 69"/>
            <p:cNvSpPr txBox="1"/>
            <p:nvPr userDrawn="1"/>
          </p:nvSpPr>
          <p:spPr bwMode="auto"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211/245/226</a:t>
              </a:r>
              <a:endParaRPr lang="en-US" sz="700">
                <a:solidFill>
                  <a:srgbClr val="282A2E"/>
                </a:solidFill>
              </a:endParaRPr>
            </a:p>
          </p:txBody>
        </p:sp>
      </p:grpSp>
      <p:sp>
        <p:nvSpPr>
          <p:cNvPr id="71" name="TextBox 70"/>
          <p:cNvSpPr txBox="1"/>
          <p:nvPr userDrawn="1"/>
        </p:nvSpPr>
        <p:spPr bwMode="auto">
          <a:xfrm>
            <a:off x="12558019" y="284007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282A2E"/>
                </a:solidFill>
              </a:rPr>
              <a:t>Палитра для картограмм</a:t>
            </a:r>
            <a:endParaRPr/>
          </a:p>
        </p:txBody>
      </p:sp>
      <p:grpSp>
        <p:nvGrpSpPr>
          <p:cNvPr id="72" name="Группа 71"/>
          <p:cNvGrpSpPr/>
          <p:nvPr userDrawn="1"/>
        </p:nvGrpSpPr>
        <p:grpSpPr bwMode="auto">
          <a:xfrm>
            <a:off x="12383596" y="3147852"/>
            <a:ext cx="3626739" cy="473010"/>
            <a:chOff x="12383596" y="3147852"/>
            <a:chExt cx="3626739" cy="473010"/>
          </a:xfrm>
        </p:grpSpPr>
        <p:sp>
          <p:nvSpPr>
            <p:cNvPr id="73" name="Овал 72"/>
            <p:cNvSpPr/>
            <p:nvPr userDrawn="1"/>
          </p:nvSpPr>
          <p:spPr bwMode="auto"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4" name="TextBox 73"/>
            <p:cNvSpPr txBox="1"/>
            <p:nvPr userDrawn="1"/>
          </p:nvSpPr>
          <p:spPr bwMode="auto"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54/49/148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75" name="Овал 74"/>
            <p:cNvSpPr/>
            <p:nvPr userDrawn="1"/>
          </p:nvSpPr>
          <p:spPr bwMode="auto"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6" name="TextBox 75"/>
            <p:cNvSpPr txBox="1"/>
            <p:nvPr userDrawn="1"/>
          </p:nvSpPr>
          <p:spPr bwMode="auto"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52/1</a:t>
              </a:r>
              <a:r>
                <a:rPr lang="en-US" sz="700">
                  <a:solidFill>
                    <a:srgbClr val="282A2E"/>
                  </a:solidFill>
                </a:rPr>
                <a:t>1</a:t>
              </a:r>
              <a:r>
                <a:rPr lang="ru-RU" sz="700">
                  <a:solidFill>
                    <a:srgbClr val="282A2E"/>
                  </a:solidFill>
                </a:rPr>
                <a:t>1/194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77" name="Овал 76"/>
            <p:cNvSpPr/>
            <p:nvPr userDrawn="1"/>
          </p:nvSpPr>
          <p:spPr bwMode="auto"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8" name="TextBox 77"/>
            <p:cNvSpPr txBox="1"/>
            <p:nvPr userDrawn="1"/>
          </p:nvSpPr>
          <p:spPr bwMode="auto"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125/187/252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79" name="Овал 78"/>
            <p:cNvSpPr/>
            <p:nvPr userDrawn="1"/>
          </p:nvSpPr>
          <p:spPr bwMode="auto"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0" name="TextBox 79"/>
            <p:cNvSpPr txBox="1"/>
            <p:nvPr userDrawn="1"/>
          </p:nvSpPr>
          <p:spPr bwMode="auto"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169/211/253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81" name="Овал 80"/>
            <p:cNvSpPr/>
            <p:nvPr userDrawn="1"/>
          </p:nvSpPr>
          <p:spPr bwMode="auto"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" name="TextBox 81"/>
            <p:cNvSpPr txBox="1"/>
            <p:nvPr userDrawn="1"/>
          </p:nvSpPr>
          <p:spPr bwMode="auto"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207/232/255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83" name="Овал 82"/>
            <p:cNvSpPr/>
            <p:nvPr userDrawn="1"/>
          </p:nvSpPr>
          <p:spPr bwMode="auto"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4" name="TextBox 83"/>
            <p:cNvSpPr txBox="1"/>
            <p:nvPr userDrawn="1"/>
          </p:nvSpPr>
          <p:spPr bwMode="auto"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191/191/191</a:t>
              </a:r>
              <a:endParaRPr lang="en-US" sz="700">
                <a:solidFill>
                  <a:srgbClr val="282A2E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12400767" y="1"/>
            <a:ext cx="3594970" cy="506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TextBox 2"/>
          <p:cNvSpPr txBox="1"/>
          <p:nvPr userDrawn="1"/>
        </p:nvSpPr>
        <p:spPr bwMode="auto">
          <a:xfrm>
            <a:off x="12558019" y="5373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282A2E"/>
                </a:solidFill>
              </a:rPr>
              <a:t>Основная палитра</a:t>
            </a:r>
            <a:endParaRPr/>
          </a:p>
        </p:txBody>
      </p:sp>
      <p:grpSp>
        <p:nvGrpSpPr>
          <p:cNvPr id="4" name="Группа 3"/>
          <p:cNvGrpSpPr/>
          <p:nvPr userDrawn="1"/>
        </p:nvGrpSpPr>
        <p:grpSpPr bwMode="auto">
          <a:xfrm>
            <a:off x="12383596" y="313150"/>
            <a:ext cx="2515103" cy="473010"/>
            <a:chOff x="12383596" y="313150"/>
            <a:chExt cx="2515103" cy="473010"/>
          </a:xfrm>
        </p:grpSpPr>
        <p:sp>
          <p:nvSpPr>
            <p:cNvPr id="5" name="Овал 4"/>
            <p:cNvSpPr/>
            <p:nvPr userDrawn="1"/>
          </p:nvSpPr>
          <p:spPr bwMode="auto">
            <a:xfrm>
              <a:off x="12658057" y="313150"/>
              <a:ext cx="300625" cy="3006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12383596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700">
                  <a:solidFill>
                    <a:srgbClr val="282A2E"/>
                  </a:solidFill>
                </a:rPr>
                <a:t>54</a:t>
              </a:r>
              <a:r>
                <a:rPr lang="ru-RU" sz="700">
                  <a:solidFill>
                    <a:srgbClr val="282A2E"/>
                  </a:solidFill>
                </a:rPr>
                <a:t>/</a:t>
              </a:r>
              <a:r>
                <a:rPr lang="en-US" sz="700">
                  <a:solidFill>
                    <a:srgbClr val="282A2E"/>
                  </a:solidFill>
                </a:rPr>
                <a:t>4</a:t>
              </a:r>
              <a:r>
                <a:rPr lang="ru-RU" sz="700">
                  <a:solidFill>
                    <a:srgbClr val="282A2E"/>
                  </a:solidFill>
                </a:rPr>
                <a:t>9/</a:t>
              </a:r>
              <a:r>
                <a:rPr lang="en-US" sz="700">
                  <a:solidFill>
                    <a:srgbClr val="282A2E"/>
                  </a:solidFill>
                </a:rPr>
                <a:t>148</a:t>
              </a:r>
              <a:endParaRPr/>
            </a:p>
          </p:txBody>
        </p:sp>
        <p:sp>
          <p:nvSpPr>
            <p:cNvPr id="7" name="Овал 6"/>
            <p:cNvSpPr/>
            <p:nvPr userDrawn="1"/>
          </p:nvSpPr>
          <p:spPr bwMode="auto">
            <a:xfrm>
              <a:off x="13193664" y="313150"/>
              <a:ext cx="300625" cy="300625"/>
            </a:xfrm>
            <a:prstGeom prst="ellipse">
              <a:avLst/>
            </a:prstGeom>
            <a:solidFill>
              <a:srgbClr val="7DBB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TextBox 8"/>
            <p:cNvSpPr txBox="1"/>
            <p:nvPr userDrawn="1"/>
          </p:nvSpPr>
          <p:spPr bwMode="auto">
            <a:xfrm>
              <a:off x="12919203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125/187/252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10" name="Овал 9"/>
            <p:cNvSpPr/>
            <p:nvPr userDrawn="1"/>
          </p:nvSpPr>
          <p:spPr bwMode="auto">
            <a:xfrm>
              <a:off x="13764811" y="313150"/>
              <a:ext cx="300625" cy="300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TextBox 10"/>
            <p:cNvSpPr txBox="1"/>
            <p:nvPr userDrawn="1"/>
          </p:nvSpPr>
          <p:spPr bwMode="auto">
            <a:xfrm>
              <a:off x="13490350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40/42/46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12" name="Овал 11"/>
            <p:cNvSpPr/>
            <p:nvPr userDrawn="1"/>
          </p:nvSpPr>
          <p:spPr bwMode="auto">
            <a:xfrm>
              <a:off x="14323613" y="313150"/>
              <a:ext cx="300625" cy="30062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TextBox 12"/>
            <p:cNvSpPr txBox="1"/>
            <p:nvPr userDrawn="1"/>
          </p:nvSpPr>
          <p:spPr bwMode="auto">
            <a:xfrm>
              <a:off x="14049152" y="586105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255/255/255</a:t>
              </a:r>
              <a:endParaRPr lang="en-US" sz="700">
                <a:solidFill>
                  <a:srgbClr val="282A2E"/>
                </a:solidFill>
              </a:endParaRPr>
            </a:p>
          </p:txBody>
        </p:sp>
      </p:grpSp>
      <p:sp>
        <p:nvSpPr>
          <p:cNvPr id="14" name="TextBox 13"/>
          <p:cNvSpPr txBox="1"/>
          <p:nvPr userDrawn="1"/>
        </p:nvSpPr>
        <p:spPr bwMode="auto">
          <a:xfrm>
            <a:off x="12558019" y="785674"/>
            <a:ext cx="1863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282A2E"/>
                </a:solidFill>
              </a:rPr>
              <a:t>Расширенная палитра</a:t>
            </a:r>
            <a:endParaRPr/>
          </a:p>
        </p:txBody>
      </p:sp>
      <p:grpSp>
        <p:nvGrpSpPr>
          <p:cNvPr id="15" name="Группа 14"/>
          <p:cNvGrpSpPr/>
          <p:nvPr userDrawn="1"/>
        </p:nvGrpSpPr>
        <p:grpSpPr bwMode="auto">
          <a:xfrm>
            <a:off x="12383596" y="1093451"/>
            <a:ext cx="3626739" cy="950964"/>
            <a:chOff x="12383596" y="1093451"/>
            <a:chExt cx="3626739" cy="950964"/>
          </a:xfrm>
        </p:grpSpPr>
        <p:sp>
          <p:nvSpPr>
            <p:cNvPr id="16" name="Овал 15"/>
            <p:cNvSpPr/>
            <p:nvPr userDrawn="1"/>
          </p:nvSpPr>
          <p:spPr bwMode="auto">
            <a:xfrm>
              <a:off x="12658057" y="1093451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TextBox 16"/>
            <p:cNvSpPr txBox="1"/>
            <p:nvPr userDrawn="1"/>
          </p:nvSpPr>
          <p:spPr bwMode="auto">
            <a:xfrm>
              <a:off x="12383596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52/111/194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18" name="Овал 17"/>
            <p:cNvSpPr/>
            <p:nvPr userDrawn="1"/>
          </p:nvSpPr>
          <p:spPr bwMode="auto">
            <a:xfrm>
              <a:off x="13193664" y="1093451"/>
              <a:ext cx="300625" cy="300625"/>
            </a:xfrm>
            <a:prstGeom prst="ellipse">
              <a:avLst/>
            </a:prstGeom>
            <a:solidFill>
              <a:srgbClr val="8383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TextBox 18"/>
            <p:cNvSpPr txBox="1"/>
            <p:nvPr userDrawn="1"/>
          </p:nvSpPr>
          <p:spPr bwMode="auto">
            <a:xfrm>
              <a:off x="12919203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131/131/131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20" name="Овал 19"/>
            <p:cNvSpPr/>
            <p:nvPr userDrawn="1"/>
          </p:nvSpPr>
          <p:spPr bwMode="auto">
            <a:xfrm>
              <a:off x="13764811" y="1093451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13490350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191/191/191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22" name="Овал 21"/>
            <p:cNvSpPr/>
            <p:nvPr userDrawn="1"/>
          </p:nvSpPr>
          <p:spPr bwMode="auto">
            <a:xfrm>
              <a:off x="14323613" y="1093451"/>
              <a:ext cx="300625" cy="300625"/>
            </a:xfrm>
            <a:prstGeom prst="ellipse">
              <a:avLst/>
            </a:prstGeom>
            <a:solidFill>
              <a:srgbClr val="E36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TextBox 22"/>
            <p:cNvSpPr txBox="1"/>
            <p:nvPr userDrawn="1"/>
          </p:nvSpPr>
          <p:spPr bwMode="auto">
            <a:xfrm>
              <a:off x="14049152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227/104/70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24" name="Овал 23"/>
            <p:cNvSpPr/>
            <p:nvPr userDrawn="1"/>
          </p:nvSpPr>
          <p:spPr bwMode="auto">
            <a:xfrm>
              <a:off x="14876802" y="1093451"/>
              <a:ext cx="300625" cy="300625"/>
            </a:xfrm>
            <a:prstGeom prst="ellipse">
              <a:avLst/>
            </a:prstGeom>
            <a:solidFill>
              <a:srgbClr val="FFA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TextBox 24"/>
            <p:cNvSpPr txBox="1"/>
            <p:nvPr userDrawn="1"/>
          </p:nvSpPr>
          <p:spPr bwMode="auto">
            <a:xfrm>
              <a:off x="14602341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255/169/112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26" name="Овал 25"/>
            <p:cNvSpPr/>
            <p:nvPr userDrawn="1"/>
          </p:nvSpPr>
          <p:spPr bwMode="auto">
            <a:xfrm>
              <a:off x="15435249" y="1093451"/>
              <a:ext cx="300625" cy="300625"/>
            </a:xfrm>
            <a:prstGeom prst="ellipse">
              <a:avLst/>
            </a:prstGeom>
            <a:solidFill>
              <a:srgbClr val="FFD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TextBox 26"/>
            <p:cNvSpPr txBox="1"/>
            <p:nvPr userDrawn="1"/>
          </p:nvSpPr>
          <p:spPr bwMode="auto">
            <a:xfrm>
              <a:off x="15160788" y="136640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255/215/172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28" name="Овал 27"/>
            <p:cNvSpPr/>
            <p:nvPr userDrawn="1"/>
          </p:nvSpPr>
          <p:spPr bwMode="auto">
            <a:xfrm>
              <a:off x="12658057" y="1571405"/>
              <a:ext cx="300625" cy="300625"/>
            </a:xfrm>
            <a:prstGeom prst="ellipse">
              <a:avLst/>
            </a:prstGeom>
            <a:solidFill>
              <a:srgbClr val="578C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TextBox 28"/>
            <p:cNvSpPr txBox="1"/>
            <p:nvPr userDrawn="1"/>
          </p:nvSpPr>
          <p:spPr bwMode="auto">
            <a:xfrm>
              <a:off x="12383596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87/140/123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30" name="Овал 29"/>
            <p:cNvSpPr/>
            <p:nvPr userDrawn="1"/>
          </p:nvSpPr>
          <p:spPr bwMode="auto">
            <a:xfrm>
              <a:off x="13193664" y="1571405"/>
              <a:ext cx="300625" cy="300625"/>
            </a:xfrm>
            <a:prstGeom prst="ellipse">
              <a:avLst/>
            </a:prstGeom>
            <a:solidFill>
              <a:srgbClr val="46A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TextBox 30"/>
            <p:cNvSpPr txBox="1"/>
            <p:nvPr userDrawn="1"/>
          </p:nvSpPr>
          <p:spPr bwMode="auto">
            <a:xfrm>
              <a:off x="12919203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70/170/152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32" name="Овал 31"/>
            <p:cNvSpPr/>
            <p:nvPr userDrawn="1"/>
          </p:nvSpPr>
          <p:spPr bwMode="auto">
            <a:xfrm>
              <a:off x="13764811" y="1571405"/>
              <a:ext cx="300625" cy="300625"/>
            </a:xfrm>
            <a:prstGeom prst="ellipse">
              <a:avLst/>
            </a:prstGeom>
            <a:solidFill>
              <a:srgbClr val="A1D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TextBox 32"/>
            <p:cNvSpPr txBox="1"/>
            <p:nvPr userDrawn="1"/>
          </p:nvSpPr>
          <p:spPr bwMode="auto">
            <a:xfrm>
              <a:off x="13490350" y="1844360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161/220/188</a:t>
              </a:r>
              <a:endParaRPr lang="en-US" sz="700">
                <a:solidFill>
                  <a:srgbClr val="282A2E"/>
                </a:solidFill>
              </a:endParaRPr>
            </a:p>
          </p:txBody>
        </p:sp>
      </p:grpSp>
      <p:sp>
        <p:nvSpPr>
          <p:cNvPr id="34" name="TextBox 33"/>
          <p:cNvSpPr txBox="1"/>
          <p:nvPr userDrawn="1"/>
        </p:nvSpPr>
        <p:spPr bwMode="auto">
          <a:xfrm>
            <a:off x="12541026" y="3656131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282A2E"/>
                </a:solidFill>
              </a:rPr>
              <a:t>Дополнительная расширенная палитра</a:t>
            </a:r>
            <a:endParaRPr/>
          </a:p>
        </p:txBody>
      </p:sp>
      <p:grpSp>
        <p:nvGrpSpPr>
          <p:cNvPr id="35" name="Группа 34"/>
          <p:cNvGrpSpPr/>
          <p:nvPr userDrawn="1"/>
        </p:nvGrpSpPr>
        <p:grpSpPr bwMode="auto">
          <a:xfrm>
            <a:off x="12383596" y="3963908"/>
            <a:ext cx="3626739" cy="992608"/>
            <a:chOff x="12383596" y="3963908"/>
            <a:chExt cx="3626739" cy="992608"/>
          </a:xfrm>
        </p:grpSpPr>
        <p:sp>
          <p:nvSpPr>
            <p:cNvPr id="36" name="Овал 35"/>
            <p:cNvSpPr/>
            <p:nvPr userDrawn="1"/>
          </p:nvSpPr>
          <p:spPr bwMode="auto">
            <a:xfrm>
              <a:off x="12658057" y="3963908"/>
              <a:ext cx="300625" cy="300625"/>
            </a:xfrm>
            <a:prstGeom prst="ellipse">
              <a:avLst/>
            </a:prstGeom>
            <a:solidFill>
              <a:srgbClr val="9C3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TextBox 36"/>
            <p:cNvSpPr txBox="1"/>
            <p:nvPr userDrawn="1"/>
          </p:nvSpPr>
          <p:spPr bwMode="auto">
            <a:xfrm>
              <a:off x="12383596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156/54/103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38" name="Овал 37"/>
            <p:cNvSpPr/>
            <p:nvPr userDrawn="1"/>
          </p:nvSpPr>
          <p:spPr bwMode="auto">
            <a:xfrm>
              <a:off x="13193664" y="3963908"/>
              <a:ext cx="300625" cy="300625"/>
            </a:xfrm>
            <a:prstGeom prst="ellipse">
              <a:avLst/>
            </a:prstGeom>
            <a:solidFill>
              <a:srgbClr val="AC6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9" name="TextBox 38"/>
            <p:cNvSpPr txBox="1"/>
            <p:nvPr userDrawn="1"/>
          </p:nvSpPr>
          <p:spPr bwMode="auto">
            <a:xfrm>
              <a:off x="12919203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172/98/120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40" name="Овал 39"/>
            <p:cNvSpPr/>
            <p:nvPr userDrawn="1"/>
          </p:nvSpPr>
          <p:spPr bwMode="auto">
            <a:xfrm>
              <a:off x="13764811" y="3963908"/>
              <a:ext cx="300625" cy="300625"/>
            </a:xfrm>
            <a:prstGeom prst="ellipse">
              <a:avLst/>
            </a:prstGeom>
            <a:solidFill>
              <a:srgbClr val="D08B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1" name="TextBox 40"/>
            <p:cNvSpPr txBox="1"/>
            <p:nvPr userDrawn="1"/>
          </p:nvSpPr>
          <p:spPr bwMode="auto">
            <a:xfrm>
              <a:off x="13490350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208/139/164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42" name="Овал 41"/>
            <p:cNvSpPr/>
            <p:nvPr userDrawn="1"/>
          </p:nvSpPr>
          <p:spPr bwMode="auto">
            <a:xfrm>
              <a:off x="14323613" y="3963908"/>
              <a:ext cx="300625" cy="300625"/>
            </a:xfrm>
            <a:prstGeom prst="ellipse">
              <a:avLst/>
            </a:prstGeom>
            <a:solidFill>
              <a:srgbClr val="DECC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3" name="TextBox 42"/>
            <p:cNvSpPr txBox="1"/>
            <p:nvPr userDrawn="1"/>
          </p:nvSpPr>
          <p:spPr bwMode="auto">
            <a:xfrm>
              <a:off x="14049152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222/204/8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44" name="Овал 43"/>
            <p:cNvSpPr/>
            <p:nvPr userDrawn="1"/>
          </p:nvSpPr>
          <p:spPr bwMode="auto">
            <a:xfrm>
              <a:off x="14876802" y="3963908"/>
              <a:ext cx="300625" cy="300625"/>
            </a:xfrm>
            <a:prstGeom prst="ellipse">
              <a:avLst/>
            </a:prstGeom>
            <a:solidFill>
              <a:srgbClr val="D0DE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5" name="TextBox 44"/>
            <p:cNvSpPr txBox="1"/>
            <p:nvPr userDrawn="1"/>
          </p:nvSpPr>
          <p:spPr bwMode="auto">
            <a:xfrm>
              <a:off x="14602341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208/222/84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46" name="Овал 45"/>
            <p:cNvSpPr/>
            <p:nvPr userDrawn="1"/>
          </p:nvSpPr>
          <p:spPr bwMode="auto">
            <a:xfrm>
              <a:off x="15435249" y="3963908"/>
              <a:ext cx="300625" cy="300625"/>
            </a:xfrm>
            <a:prstGeom prst="ellipse">
              <a:avLst/>
            </a:prstGeom>
            <a:solidFill>
              <a:srgbClr val="E6E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7" name="TextBox 46"/>
            <p:cNvSpPr txBox="1"/>
            <p:nvPr userDrawn="1"/>
          </p:nvSpPr>
          <p:spPr bwMode="auto">
            <a:xfrm>
              <a:off x="15160788" y="4236863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230/237/133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48" name="Овал 47"/>
            <p:cNvSpPr/>
            <p:nvPr userDrawn="1"/>
          </p:nvSpPr>
          <p:spPr bwMode="auto">
            <a:xfrm>
              <a:off x="12658057" y="4483507"/>
              <a:ext cx="300625" cy="300625"/>
            </a:xfrm>
            <a:prstGeom prst="ellipse">
              <a:avLst/>
            </a:prstGeom>
            <a:solidFill>
              <a:srgbClr val="603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9" name="TextBox 48"/>
            <p:cNvSpPr txBox="1"/>
            <p:nvPr userDrawn="1"/>
          </p:nvSpPr>
          <p:spPr bwMode="auto">
            <a:xfrm>
              <a:off x="12383596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96/55/158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50" name="Овал 49"/>
            <p:cNvSpPr/>
            <p:nvPr userDrawn="1"/>
          </p:nvSpPr>
          <p:spPr bwMode="auto">
            <a:xfrm>
              <a:off x="13193664" y="4483507"/>
              <a:ext cx="300625" cy="300625"/>
            </a:xfrm>
            <a:prstGeom prst="ellipse">
              <a:avLst/>
            </a:prstGeom>
            <a:solidFill>
              <a:srgbClr val="896C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1" name="TextBox 50"/>
            <p:cNvSpPr txBox="1"/>
            <p:nvPr userDrawn="1"/>
          </p:nvSpPr>
          <p:spPr bwMode="auto">
            <a:xfrm>
              <a:off x="12919203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137/108/196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52" name="Овал 51"/>
            <p:cNvSpPr/>
            <p:nvPr userDrawn="1"/>
          </p:nvSpPr>
          <p:spPr bwMode="auto">
            <a:xfrm>
              <a:off x="13764811" y="4483507"/>
              <a:ext cx="300625" cy="300625"/>
            </a:xfrm>
            <a:prstGeom prst="ellipse">
              <a:avLst/>
            </a:prstGeom>
            <a:solidFill>
              <a:srgbClr val="B89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3" name="TextBox 52"/>
            <p:cNvSpPr txBox="1"/>
            <p:nvPr userDrawn="1"/>
          </p:nvSpPr>
          <p:spPr bwMode="auto">
            <a:xfrm>
              <a:off x="13490350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184/158/255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54" name="Овал 53"/>
            <p:cNvSpPr/>
            <p:nvPr userDrawn="1"/>
          </p:nvSpPr>
          <p:spPr bwMode="auto">
            <a:xfrm>
              <a:off x="14323613" y="4483507"/>
              <a:ext cx="300625" cy="300625"/>
            </a:xfrm>
            <a:prstGeom prst="ellipse">
              <a:avLst/>
            </a:prstGeom>
            <a:solidFill>
              <a:srgbClr val="991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5" name="TextBox 54"/>
            <p:cNvSpPr txBox="1"/>
            <p:nvPr userDrawn="1"/>
          </p:nvSpPr>
          <p:spPr bwMode="auto">
            <a:xfrm>
              <a:off x="14049152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153/28/28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56" name="Овал 55"/>
            <p:cNvSpPr/>
            <p:nvPr userDrawn="1"/>
          </p:nvSpPr>
          <p:spPr bwMode="auto">
            <a:xfrm>
              <a:off x="14876802" y="4483507"/>
              <a:ext cx="300625" cy="300625"/>
            </a:xfrm>
            <a:prstGeom prst="ellipse">
              <a:avLst/>
            </a:prstGeom>
            <a:solidFill>
              <a:srgbClr val="DE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7" name="TextBox 56"/>
            <p:cNvSpPr txBox="1"/>
            <p:nvPr userDrawn="1"/>
          </p:nvSpPr>
          <p:spPr bwMode="auto">
            <a:xfrm>
              <a:off x="14602341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222/49/49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58" name="Овал 57"/>
            <p:cNvSpPr/>
            <p:nvPr userDrawn="1"/>
          </p:nvSpPr>
          <p:spPr bwMode="auto">
            <a:xfrm>
              <a:off x="15435249" y="4483507"/>
              <a:ext cx="300625" cy="300625"/>
            </a:xfrm>
            <a:prstGeom prst="ellipse">
              <a:avLst/>
            </a:prstGeom>
            <a:solidFill>
              <a:srgbClr val="E6B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9" name="TextBox 58"/>
            <p:cNvSpPr txBox="1"/>
            <p:nvPr userDrawn="1"/>
          </p:nvSpPr>
          <p:spPr bwMode="auto">
            <a:xfrm>
              <a:off x="15160788" y="4756462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230/176/168</a:t>
              </a:r>
              <a:endParaRPr lang="en-US" sz="700">
                <a:solidFill>
                  <a:srgbClr val="282A2E"/>
                </a:solidFill>
              </a:endParaRPr>
            </a:p>
          </p:txBody>
        </p:sp>
      </p:grpSp>
      <p:sp>
        <p:nvSpPr>
          <p:cNvPr id="60" name="TextBox 59"/>
          <p:cNvSpPr txBox="1"/>
          <p:nvPr userDrawn="1"/>
        </p:nvSpPr>
        <p:spPr bwMode="auto">
          <a:xfrm>
            <a:off x="12541026" y="2018544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282A2E"/>
                </a:solidFill>
              </a:rPr>
              <a:t>Разбеленная палитра</a:t>
            </a:r>
            <a:endParaRPr/>
          </a:p>
        </p:txBody>
      </p:sp>
      <p:grpSp>
        <p:nvGrpSpPr>
          <p:cNvPr id="61" name="Группа 60"/>
          <p:cNvGrpSpPr/>
          <p:nvPr userDrawn="1"/>
        </p:nvGrpSpPr>
        <p:grpSpPr bwMode="auto">
          <a:xfrm>
            <a:off x="12383596" y="2326321"/>
            <a:ext cx="3068292" cy="473010"/>
            <a:chOff x="12383596" y="2326321"/>
            <a:chExt cx="3068292" cy="473010"/>
          </a:xfrm>
        </p:grpSpPr>
        <p:sp>
          <p:nvSpPr>
            <p:cNvPr id="62" name="Овал 61"/>
            <p:cNvSpPr/>
            <p:nvPr userDrawn="1"/>
          </p:nvSpPr>
          <p:spPr bwMode="auto">
            <a:xfrm>
              <a:off x="12658057" y="2326321"/>
              <a:ext cx="300625" cy="300625"/>
            </a:xfrm>
            <a:prstGeom prst="ellipse">
              <a:avLst/>
            </a:prstGeom>
            <a:solidFill>
              <a:srgbClr val="DED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3" name="TextBox 62"/>
            <p:cNvSpPr txBox="1"/>
            <p:nvPr userDrawn="1"/>
          </p:nvSpPr>
          <p:spPr bwMode="auto">
            <a:xfrm>
              <a:off x="12383596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217/216/235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64" name="Овал 63"/>
            <p:cNvSpPr/>
            <p:nvPr userDrawn="1"/>
          </p:nvSpPr>
          <p:spPr bwMode="auto">
            <a:xfrm>
              <a:off x="13193664" y="2326321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5" name="TextBox 64"/>
            <p:cNvSpPr txBox="1"/>
            <p:nvPr userDrawn="1"/>
          </p:nvSpPr>
          <p:spPr bwMode="auto">
            <a:xfrm>
              <a:off x="12919203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207/232/255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66" name="Овал 65"/>
            <p:cNvSpPr/>
            <p:nvPr userDrawn="1"/>
          </p:nvSpPr>
          <p:spPr bwMode="auto">
            <a:xfrm>
              <a:off x="13764811" y="2326321"/>
              <a:ext cx="300625" cy="300625"/>
            </a:xfrm>
            <a:prstGeom prst="ellipse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7" name="TextBox 66"/>
            <p:cNvSpPr txBox="1"/>
            <p:nvPr userDrawn="1"/>
          </p:nvSpPr>
          <p:spPr bwMode="auto">
            <a:xfrm>
              <a:off x="13490350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235/235/235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68" name="Овал 67"/>
            <p:cNvSpPr/>
            <p:nvPr userDrawn="1"/>
          </p:nvSpPr>
          <p:spPr bwMode="auto">
            <a:xfrm>
              <a:off x="14323613" y="2326321"/>
              <a:ext cx="300625" cy="300625"/>
            </a:xfrm>
            <a:prstGeom prst="ellipse">
              <a:avLst/>
            </a:prstGeom>
            <a:solidFill>
              <a:srgbClr val="FCDF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9" name="TextBox 68"/>
            <p:cNvSpPr txBox="1"/>
            <p:nvPr userDrawn="1"/>
          </p:nvSpPr>
          <p:spPr bwMode="auto">
            <a:xfrm>
              <a:off x="14049152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252/223/215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70" name="Овал 69"/>
            <p:cNvSpPr/>
            <p:nvPr userDrawn="1"/>
          </p:nvSpPr>
          <p:spPr bwMode="auto">
            <a:xfrm>
              <a:off x="14876802" y="2326321"/>
              <a:ext cx="300625" cy="300625"/>
            </a:xfrm>
            <a:prstGeom prst="ellipse">
              <a:avLst/>
            </a:prstGeom>
            <a:solidFill>
              <a:srgbClr val="D3F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1" name="TextBox 70"/>
            <p:cNvSpPr txBox="1"/>
            <p:nvPr userDrawn="1"/>
          </p:nvSpPr>
          <p:spPr bwMode="auto">
            <a:xfrm>
              <a:off x="14602341" y="2599276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211/245/226</a:t>
              </a:r>
              <a:endParaRPr lang="en-US" sz="700">
                <a:solidFill>
                  <a:srgbClr val="282A2E"/>
                </a:solidFill>
              </a:endParaRPr>
            </a:p>
          </p:txBody>
        </p:sp>
      </p:grpSp>
      <p:sp>
        <p:nvSpPr>
          <p:cNvPr id="72" name="TextBox 71"/>
          <p:cNvSpPr txBox="1"/>
          <p:nvPr userDrawn="1"/>
        </p:nvSpPr>
        <p:spPr bwMode="auto">
          <a:xfrm>
            <a:off x="12558019" y="2840075"/>
            <a:ext cx="2742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282A2E"/>
                </a:solidFill>
              </a:rPr>
              <a:t>Палитра для картограмм</a:t>
            </a:r>
            <a:endParaRPr/>
          </a:p>
        </p:txBody>
      </p:sp>
      <p:grpSp>
        <p:nvGrpSpPr>
          <p:cNvPr id="73" name="Группа 72"/>
          <p:cNvGrpSpPr/>
          <p:nvPr userDrawn="1"/>
        </p:nvGrpSpPr>
        <p:grpSpPr bwMode="auto">
          <a:xfrm>
            <a:off x="12383596" y="3147852"/>
            <a:ext cx="3626739" cy="473010"/>
            <a:chOff x="12383596" y="3147852"/>
            <a:chExt cx="3626739" cy="473010"/>
          </a:xfrm>
        </p:grpSpPr>
        <p:sp>
          <p:nvSpPr>
            <p:cNvPr id="74" name="Овал 73"/>
            <p:cNvSpPr/>
            <p:nvPr userDrawn="1"/>
          </p:nvSpPr>
          <p:spPr bwMode="auto">
            <a:xfrm>
              <a:off x="12658057" y="3147852"/>
              <a:ext cx="300625" cy="300625"/>
            </a:xfrm>
            <a:prstGeom prst="ellipse">
              <a:avLst/>
            </a:prstGeom>
            <a:solidFill>
              <a:srgbClr val="363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5" name="TextBox 74"/>
            <p:cNvSpPr txBox="1"/>
            <p:nvPr userDrawn="1"/>
          </p:nvSpPr>
          <p:spPr bwMode="auto">
            <a:xfrm>
              <a:off x="12383596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54/49/148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76" name="Овал 75"/>
            <p:cNvSpPr/>
            <p:nvPr userDrawn="1"/>
          </p:nvSpPr>
          <p:spPr bwMode="auto">
            <a:xfrm>
              <a:off x="13193664" y="3147852"/>
              <a:ext cx="300625" cy="3006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7" name="TextBox 76"/>
            <p:cNvSpPr txBox="1"/>
            <p:nvPr userDrawn="1"/>
          </p:nvSpPr>
          <p:spPr bwMode="auto">
            <a:xfrm>
              <a:off x="12919203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52/1</a:t>
              </a:r>
              <a:r>
                <a:rPr lang="en-US" sz="700">
                  <a:solidFill>
                    <a:srgbClr val="282A2E"/>
                  </a:solidFill>
                </a:rPr>
                <a:t>1</a:t>
              </a:r>
              <a:r>
                <a:rPr lang="ru-RU" sz="700">
                  <a:solidFill>
                    <a:srgbClr val="282A2E"/>
                  </a:solidFill>
                </a:rPr>
                <a:t>1/194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78" name="Овал 77"/>
            <p:cNvSpPr/>
            <p:nvPr userDrawn="1"/>
          </p:nvSpPr>
          <p:spPr bwMode="auto">
            <a:xfrm>
              <a:off x="13764811" y="3147852"/>
              <a:ext cx="300625" cy="3006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9" name="TextBox 78"/>
            <p:cNvSpPr txBox="1"/>
            <p:nvPr userDrawn="1"/>
          </p:nvSpPr>
          <p:spPr bwMode="auto">
            <a:xfrm>
              <a:off x="13490350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125/187/252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80" name="Овал 79"/>
            <p:cNvSpPr/>
            <p:nvPr userDrawn="1"/>
          </p:nvSpPr>
          <p:spPr bwMode="auto">
            <a:xfrm>
              <a:off x="14323613" y="3147852"/>
              <a:ext cx="300625" cy="300625"/>
            </a:xfrm>
            <a:prstGeom prst="ellipse">
              <a:avLst/>
            </a:prstGeom>
            <a:solidFill>
              <a:srgbClr val="A9D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1" name="TextBox 80"/>
            <p:cNvSpPr txBox="1"/>
            <p:nvPr userDrawn="1"/>
          </p:nvSpPr>
          <p:spPr bwMode="auto">
            <a:xfrm>
              <a:off x="14049152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169/211/253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82" name="Овал 81"/>
            <p:cNvSpPr/>
            <p:nvPr userDrawn="1"/>
          </p:nvSpPr>
          <p:spPr bwMode="auto">
            <a:xfrm>
              <a:off x="14876802" y="3147852"/>
              <a:ext cx="300625" cy="300625"/>
            </a:xfrm>
            <a:prstGeom prst="ellipse">
              <a:avLst/>
            </a:prstGeom>
            <a:solidFill>
              <a:srgbClr val="CFE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3" name="TextBox 82"/>
            <p:cNvSpPr txBox="1"/>
            <p:nvPr userDrawn="1"/>
          </p:nvSpPr>
          <p:spPr bwMode="auto">
            <a:xfrm>
              <a:off x="14602341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207/232/255</a:t>
              </a:r>
              <a:endParaRPr lang="en-US" sz="700">
                <a:solidFill>
                  <a:srgbClr val="282A2E"/>
                </a:solidFill>
              </a:endParaRPr>
            </a:p>
          </p:txBody>
        </p:sp>
        <p:sp>
          <p:nvSpPr>
            <p:cNvPr id="84" name="Овал 83"/>
            <p:cNvSpPr/>
            <p:nvPr userDrawn="1"/>
          </p:nvSpPr>
          <p:spPr bwMode="auto">
            <a:xfrm>
              <a:off x="15435249" y="3147852"/>
              <a:ext cx="300625" cy="300625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5" name="TextBox 84"/>
            <p:cNvSpPr txBox="1"/>
            <p:nvPr userDrawn="1"/>
          </p:nvSpPr>
          <p:spPr bwMode="auto">
            <a:xfrm>
              <a:off x="15160788" y="3420807"/>
              <a:ext cx="84954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700">
                  <a:solidFill>
                    <a:srgbClr val="282A2E"/>
                  </a:solidFill>
                </a:rPr>
                <a:t>191/191/191</a:t>
              </a:r>
              <a:endParaRPr lang="en-US" sz="700">
                <a:solidFill>
                  <a:srgbClr val="282A2E"/>
                </a:solidFill>
              </a:endParaRPr>
            </a:p>
          </p:txBody>
        </p:sp>
      </p:grpSp>
      <p:pic>
        <p:nvPicPr>
          <p:cNvPr id="111" name="Рисунок 110"/>
          <p:cNvPicPr>
            <a:picLocks noChangeAspect="1"/>
          </p:cNvPicPr>
          <p:nvPr userDrawn="1"/>
        </p:nvPicPr>
        <p:blipFill>
          <a:blip r:embed="rId17"/>
          <a:stretch/>
        </p:blipFill>
        <p:spPr bwMode="auto">
          <a:xfrm>
            <a:off x="9296400" y="337233"/>
            <a:ext cx="2607733" cy="4577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bor.rosstat.gov.ru/online/info" TargetMode="External"/><Relationship Id="rId2" Type="http://schemas.openxmlformats.org/officeDocument/2006/relationships/hyperlink" Target="https://rosstat.gov.ru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11.jpg"/><Relationship Id="rId4" Type="http://schemas.openxmlformats.org/officeDocument/2006/relationships/hyperlink" Target="https://rosstat.gov.ru/monitor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25438" y="2631492"/>
            <a:ext cx="6592063" cy="64524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О порядке предоставления первичных статистических данных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Ответственность за </a:t>
            </a:r>
            <a:r>
              <a:rPr lang="ru-RU" dirty="0" smtClean="0"/>
              <a:t>непредставление </a:t>
            </a:r>
            <a:r>
              <a:rPr lang="ru-RU" dirty="0"/>
              <a:t>отчетности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object 2"/>
          <p:cNvSpPr/>
          <p:nvPr/>
        </p:nvSpPr>
        <p:spPr bwMode="auto">
          <a:xfrm>
            <a:off x="666750" y="1076328"/>
            <a:ext cx="11077575" cy="971548"/>
          </a:xfrm>
          <a:custGeom>
            <a:avLst/>
            <a:gdLst/>
            <a:ahLst/>
            <a:cxnLst/>
            <a:rect l="l" t="t" r="r" b="b"/>
            <a:pathLst>
              <a:path w="4574540" h="5994400" extrusionOk="0">
                <a:moveTo>
                  <a:pt x="4421797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842000"/>
                </a:lnTo>
                <a:lnTo>
                  <a:pt x="7769" y="5890168"/>
                </a:lnTo>
                <a:lnTo>
                  <a:pt x="29405" y="5932003"/>
                </a:lnTo>
                <a:lnTo>
                  <a:pt x="62396" y="5964994"/>
                </a:lnTo>
                <a:lnTo>
                  <a:pt x="104231" y="5986630"/>
                </a:lnTo>
                <a:lnTo>
                  <a:pt x="152400" y="5994400"/>
                </a:lnTo>
                <a:lnTo>
                  <a:pt x="4421797" y="5994400"/>
                </a:lnTo>
                <a:lnTo>
                  <a:pt x="4469970" y="5986630"/>
                </a:lnTo>
                <a:lnTo>
                  <a:pt x="4511805" y="5964994"/>
                </a:lnTo>
                <a:lnTo>
                  <a:pt x="4544794" y="5932003"/>
                </a:lnTo>
                <a:lnTo>
                  <a:pt x="4566428" y="5890168"/>
                </a:lnTo>
                <a:lnTo>
                  <a:pt x="4574197" y="5842000"/>
                </a:lnTo>
                <a:lnTo>
                  <a:pt x="4574197" y="152400"/>
                </a:lnTo>
                <a:lnTo>
                  <a:pt x="4566428" y="104231"/>
                </a:lnTo>
                <a:lnTo>
                  <a:pt x="4544794" y="62396"/>
                </a:lnTo>
                <a:lnTo>
                  <a:pt x="4511805" y="29405"/>
                </a:lnTo>
                <a:lnTo>
                  <a:pt x="4469970" y="7769"/>
                </a:lnTo>
                <a:lnTo>
                  <a:pt x="4421797" y="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11"/>
          </p:nvPr>
        </p:nvSpPr>
        <p:spPr bwMode="auto">
          <a:xfrm>
            <a:off x="814386" y="1114427"/>
            <a:ext cx="10920413" cy="93345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200">
                <a:solidFill>
                  <a:srgbClr val="282A2E"/>
                </a:solidFill>
              </a:rPr>
              <a:t>КОДЕКС РОССИЙСКОЙ ФЕДЕРАЦИИ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200">
                <a:solidFill>
                  <a:srgbClr val="282A2E"/>
                </a:solidFill>
              </a:rPr>
              <a:t>ОБ АДМИНИСТРАТИВНЫХ ПРАВОНАРУШЕНИЯХ</a:t>
            </a:r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66750" y="2501762"/>
            <a:ext cx="11077575" cy="1215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3999"/>
              </a:lnSpc>
              <a:buFont typeface="Wingdings"/>
              <a:buChar char="Ø"/>
              <a:defRPr/>
            </a:pPr>
            <a:r>
              <a:rPr lang="ru-RU" sz="1600" dirty="0" smtClean="0"/>
              <a:t>Непредставление </a:t>
            </a:r>
            <a:r>
              <a:rPr lang="ru-RU" sz="1600" dirty="0"/>
              <a:t>респондентами статистических данных в установленном порядке или несвоевременное предоставление этих данных либо предоставление недостоверных первичных статистических данных образуют состав административного правонарушения, предусмотренного ч. 1 ст.13.19 КоАП РФ «Непредставление первичных статистических данных» (в ред. ФЗ от 30.12.2015 № 442-ФЗ)</a:t>
            </a:r>
            <a:endParaRPr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476749" y="4373563"/>
            <a:ext cx="3236913" cy="1890713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981076" y="3178086"/>
            <a:ext cx="6086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0" i="0" u="none" strike="noStrike" cap="none" spc="0">
                <a:ln>
                  <a:noFill/>
                </a:ln>
                <a:solidFill>
                  <a:srgbClr val="282A2E"/>
                </a:solidFill>
              </a:rPr>
              <a:t>Для консультации по вопросам реализации технологии Web-сбора обращаться:</a:t>
            </a:r>
            <a:br>
              <a:rPr lang="ru-RU" b="0" i="0" u="none" strike="noStrike" cap="none" spc="0">
                <a:ln>
                  <a:noFill/>
                </a:ln>
                <a:solidFill>
                  <a:srgbClr val="282A2E"/>
                </a:solidFill>
              </a:rPr>
            </a:br>
            <a:r>
              <a:rPr lang="ru-RU" b="0" i="0" u="none" strike="noStrike" cap="none" spc="0">
                <a:ln>
                  <a:noFill/>
                </a:ln>
                <a:solidFill>
                  <a:srgbClr val="282A2E"/>
                </a:solidFill>
              </a:rPr>
              <a:t>тел. (391)213-93-60, доб. 5145; (391)213-93-87 </a:t>
            </a:r>
            <a:r>
              <a:rPr lang="ru-RU">
                <a:solidFill>
                  <a:srgbClr val="282A2E"/>
                </a:solidFill>
              </a:rPr>
              <a:t>э</a:t>
            </a:r>
            <a:r>
              <a:rPr lang="ru-RU" b="0" i="0" u="none" strike="noStrike" cap="none" spc="0">
                <a:ln>
                  <a:noFill/>
                </a:ln>
                <a:solidFill>
                  <a:srgbClr val="282A2E"/>
                </a:solidFill>
              </a:rPr>
              <a:t>лектронная почта:  </a:t>
            </a:r>
            <a:r>
              <a:rPr lang="en-US">
                <a:solidFill>
                  <a:srgbClr val="282A2E"/>
                </a:solidFill>
              </a:rPr>
              <a:t>24.websbor@rosstat.gov.ru</a:t>
            </a:r>
            <a:endParaRPr lang="ru-RU" b="0" i="0" u="none" strike="noStrike" cap="none" spc="0">
              <a:ln>
                <a:noFill/>
              </a:ln>
              <a:solidFill>
                <a:srgbClr val="282A2E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981076" y="2261116"/>
            <a:ext cx="6034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 spc="0">
                <a:ln>
                  <a:noFill/>
                </a:ln>
                <a:solidFill>
                  <a:srgbClr val="282A2E"/>
                </a:solidFill>
              </a:rPr>
              <a:t>Телефон горячей линии Краноярскстата: </a:t>
            </a:r>
            <a:br>
              <a:rPr lang="ru-RU" b="0" i="0" u="none" strike="noStrike" cap="none" spc="0">
                <a:ln>
                  <a:noFill/>
                </a:ln>
                <a:solidFill>
                  <a:srgbClr val="282A2E"/>
                </a:solidFill>
              </a:rPr>
            </a:br>
            <a:r>
              <a:rPr lang="ru-RU" b="0" i="0" u="none" strike="noStrike" cap="none" spc="0">
                <a:ln>
                  <a:noFill/>
                </a:ln>
                <a:solidFill>
                  <a:srgbClr val="282A2E"/>
                </a:solidFill>
              </a:rPr>
              <a:t>8(391) 213-93-60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8296274" y="6134100"/>
            <a:ext cx="380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>
                <a:solidFill>
                  <a:schemeClr val="bg1"/>
                </a:solidFill>
              </a:rPr>
              <a:t>СПАСИБО ЗА ВНИМАНИЕ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770858"/>
              </p:ext>
            </p:extLst>
          </p:nvPr>
        </p:nvGraphicFramePr>
        <p:xfrm>
          <a:off x="3010491" y="1516189"/>
          <a:ext cx="7131799" cy="2712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4410"/>
                <a:gridCol w="627389"/>
              </a:tblGrid>
              <a:tr h="54258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Нормативно-правовые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акты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7DBBF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>
                          <a:solidFill>
                            <a:schemeClr val="bg1"/>
                          </a:solidFill>
                        </a:rPr>
                        <a:t>3</a:t>
                      </a:r>
                      <a:endParaRPr/>
                    </a:p>
                  </a:txBody>
                  <a:tcPr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solidFill>
                        <a:srgbClr val="7DBBFC"/>
                      </a:solidFill>
                    </a:lnB>
                    <a:noFill/>
                  </a:tcPr>
                </a:tc>
              </a:tr>
              <a:tr h="54258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Где получить сертификат электронной подписи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7DBBFC"/>
                      </a:solidFill>
                    </a:lnT>
                    <a:lnB w="12700" algn="ctr">
                      <a:solidFill>
                        <a:srgbClr val="7DBBF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7DBBFC"/>
                      </a:solidFill>
                    </a:lnT>
                    <a:lnB w="12700" algn="ctr">
                      <a:solidFill>
                        <a:srgbClr val="7DBBFC"/>
                      </a:solidFill>
                    </a:lnB>
                    <a:noFill/>
                  </a:tcPr>
                </a:tc>
              </a:tr>
              <a:tr h="54258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Информирование респондентов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7DBBFC"/>
                      </a:solidFill>
                    </a:lnT>
                    <a:lnB w="12700" algn="ctr">
                      <a:solidFill>
                        <a:srgbClr val="7DBBF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7DBBFC"/>
                      </a:solidFill>
                    </a:lnT>
                    <a:lnB w="12700" algn="ctr">
                      <a:solidFill>
                        <a:srgbClr val="7DBBFC"/>
                      </a:solidFill>
                    </a:lnB>
                    <a:noFill/>
                  </a:tcPr>
                </a:tc>
              </a:tr>
              <a:tr h="54258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>
                          <a:solidFill>
                            <a:schemeClr val="bg1"/>
                          </a:solidFill>
                        </a:rPr>
                        <a:t>Порядок предоставления сведений по формам статистической отчетности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7DBBFC"/>
                      </a:solidFill>
                    </a:lnT>
                    <a:lnB w="12700" algn="ctr">
                      <a:solidFill>
                        <a:srgbClr val="7DBBF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7DBBFC"/>
                      </a:solidFill>
                    </a:lnT>
                    <a:lnB w="12700" algn="ctr">
                      <a:solidFill>
                        <a:srgbClr val="7DBBFC"/>
                      </a:solidFill>
                    </a:lnB>
                    <a:noFill/>
                  </a:tcPr>
                </a:tc>
              </a:tr>
              <a:tr h="54258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Ответственность за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непредставление 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отчетности</a:t>
                      </a:r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7DBBFC"/>
                      </a:solidFill>
                    </a:lnT>
                    <a:lnB w="12700" algn="ctr">
                      <a:solidFill>
                        <a:srgbClr val="7DBBF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solidFill>
                        <a:srgbClr val="7DBBFC"/>
                      </a:solidFill>
                    </a:lnT>
                    <a:lnB w="12700" algn="ctr">
                      <a:solidFill>
                        <a:srgbClr val="7DBBFC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Нормативно-правовые акты</a:t>
            </a: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7" name="object 2"/>
          <p:cNvSpPr/>
          <p:nvPr/>
        </p:nvSpPr>
        <p:spPr bwMode="auto">
          <a:xfrm>
            <a:off x="666751" y="1114425"/>
            <a:ext cx="3943350" cy="5027849"/>
          </a:xfrm>
          <a:custGeom>
            <a:avLst/>
            <a:gdLst/>
            <a:ahLst/>
            <a:cxnLst/>
            <a:rect l="l" t="t" r="r" b="b"/>
            <a:pathLst>
              <a:path w="4574540" h="5994400" extrusionOk="0">
                <a:moveTo>
                  <a:pt x="4421797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842000"/>
                </a:lnTo>
                <a:lnTo>
                  <a:pt x="7769" y="5890168"/>
                </a:lnTo>
                <a:lnTo>
                  <a:pt x="29405" y="5932003"/>
                </a:lnTo>
                <a:lnTo>
                  <a:pt x="62396" y="5964994"/>
                </a:lnTo>
                <a:lnTo>
                  <a:pt x="104231" y="5986630"/>
                </a:lnTo>
                <a:lnTo>
                  <a:pt x="152400" y="5994400"/>
                </a:lnTo>
                <a:lnTo>
                  <a:pt x="4421797" y="5994400"/>
                </a:lnTo>
                <a:lnTo>
                  <a:pt x="4469970" y="5986630"/>
                </a:lnTo>
                <a:lnTo>
                  <a:pt x="4511805" y="5964994"/>
                </a:lnTo>
                <a:lnTo>
                  <a:pt x="4544794" y="5932003"/>
                </a:lnTo>
                <a:lnTo>
                  <a:pt x="4566428" y="5890168"/>
                </a:lnTo>
                <a:lnTo>
                  <a:pt x="4574197" y="5842000"/>
                </a:lnTo>
                <a:lnTo>
                  <a:pt x="4574197" y="152400"/>
                </a:lnTo>
                <a:lnTo>
                  <a:pt x="4566428" y="104231"/>
                </a:lnTo>
                <a:lnTo>
                  <a:pt x="4544794" y="62396"/>
                </a:lnTo>
                <a:lnTo>
                  <a:pt x="4511805" y="29405"/>
                </a:lnTo>
                <a:lnTo>
                  <a:pt x="4469970" y="7769"/>
                </a:lnTo>
                <a:lnTo>
                  <a:pt x="4421797" y="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11"/>
          </p:nvPr>
        </p:nvSpPr>
        <p:spPr bwMode="auto">
          <a:xfrm>
            <a:off x="814387" y="1114426"/>
            <a:ext cx="3729038" cy="509401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500" b="1">
                <a:solidFill>
                  <a:srgbClr val="282A2E"/>
                </a:solidFill>
              </a:rPr>
              <a:t>Федеральный закон </a:t>
            </a:r>
            <a:endParaRPr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500" b="1">
                <a:solidFill>
                  <a:srgbClr val="282A2E"/>
                </a:solidFill>
              </a:rPr>
              <a:t>№ 282-ФЗ </a:t>
            </a:r>
            <a:br>
              <a:rPr lang="ru-RU" sz="2500" b="1">
                <a:solidFill>
                  <a:srgbClr val="282A2E"/>
                </a:solidFill>
              </a:rPr>
            </a:br>
            <a:r>
              <a:rPr lang="ru-RU" sz="2500" b="1">
                <a:solidFill>
                  <a:srgbClr val="282A2E"/>
                </a:solidFill>
              </a:rPr>
              <a:t>от 29.11.2007 г.    </a:t>
            </a:r>
            <a:br>
              <a:rPr lang="ru-RU" sz="2500" b="1">
                <a:solidFill>
                  <a:srgbClr val="282A2E"/>
                </a:solidFill>
              </a:rPr>
            </a:br>
            <a:endParaRPr lang="ru-RU" sz="2500" b="1">
              <a:solidFill>
                <a:srgbClr val="282A2E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500" b="1">
                <a:solidFill>
                  <a:srgbClr val="282A2E"/>
                </a:solidFill>
              </a:rPr>
              <a:t>«Об официальном статистическом учете </a:t>
            </a:r>
            <a:br>
              <a:rPr lang="ru-RU" sz="2500" b="1">
                <a:solidFill>
                  <a:srgbClr val="282A2E"/>
                </a:solidFill>
              </a:rPr>
            </a:br>
            <a:r>
              <a:rPr lang="ru-RU" sz="2500" b="1">
                <a:solidFill>
                  <a:srgbClr val="282A2E"/>
                </a:solidFill>
              </a:rPr>
              <a:t>и системе государственной статистики </a:t>
            </a:r>
            <a:br>
              <a:rPr lang="ru-RU" sz="2500" b="1">
                <a:solidFill>
                  <a:srgbClr val="282A2E"/>
                </a:solidFill>
              </a:rPr>
            </a:br>
            <a:r>
              <a:rPr lang="ru-RU" sz="2500" b="1">
                <a:solidFill>
                  <a:srgbClr val="282A2E"/>
                </a:solidFill>
              </a:rPr>
              <a:t>в Российской Федерации»  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5909469" y="1465045"/>
            <a:ext cx="5624623" cy="2276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3999"/>
              </a:lnSpc>
              <a:defRPr/>
            </a:pPr>
            <a:r>
              <a:rPr lang="ru-RU">
                <a:solidFill>
                  <a:sysClr val="windowText" lastClr="000000"/>
                </a:solidFill>
                <a:latin typeface="Arial"/>
                <a:cs typeface="Arial"/>
              </a:rPr>
              <a:t>С 1 января 2022 года все категории респондентов обязаны предоставлять первичные статистические данные </a:t>
            </a:r>
            <a:br>
              <a:rPr lang="ru-RU">
                <a:solidFill>
                  <a:sysClr val="windowText" lastClr="000000"/>
                </a:solidFill>
                <a:latin typeface="Arial"/>
                <a:cs typeface="Arial"/>
              </a:rPr>
            </a:br>
            <a:r>
              <a:rPr lang="ru-RU">
                <a:solidFill>
                  <a:sysClr val="windowText" lastClr="000000"/>
                </a:solidFill>
                <a:latin typeface="Arial"/>
                <a:cs typeface="Arial"/>
              </a:rPr>
              <a:t>по формам федерального статистического наблюдения исключительно в форме электронного документа, подписанного усиленной электронной подписью.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123400" y="4181475"/>
            <a:ext cx="4439823" cy="196079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Нормативно-правовый </a:t>
            </a:r>
            <a:r>
              <a:rPr lang="ru-RU" dirty="0"/>
              <a:t>акты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object 2"/>
          <p:cNvSpPr/>
          <p:nvPr/>
        </p:nvSpPr>
        <p:spPr bwMode="auto">
          <a:xfrm>
            <a:off x="666751" y="1114425"/>
            <a:ext cx="3943350" cy="5027849"/>
          </a:xfrm>
          <a:custGeom>
            <a:avLst/>
            <a:gdLst/>
            <a:ahLst/>
            <a:cxnLst/>
            <a:rect l="l" t="t" r="r" b="b"/>
            <a:pathLst>
              <a:path w="4574540" h="5994400" extrusionOk="0">
                <a:moveTo>
                  <a:pt x="4421797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5842000"/>
                </a:lnTo>
                <a:lnTo>
                  <a:pt x="7769" y="5890168"/>
                </a:lnTo>
                <a:lnTo>
                  <a:pt x="29405" y="5932003"/>
                </a:lnTo>
                <a:lnTo>
                  <a:pt x="62396" y="5964994"/>
                </a:lnTo>
                <a:lnTo>
                  <a:pt x="104231" y="5986630"/>
                </a:lnTo>
                <a:lnTo>
                  <a:pt x="152400" y="5994400"/>
                </a:lnTo>
                <a:lnTo>
                  <a:pt x="4421797" y="5994400"/>
                </a:lnTo>
                <a:lnTo>
                  <a:pt x="4469970" y="5986630"/>
                </a:lnTo>
                <a:lnTo>
                  <a:pt x="4511805" y="5964994"/>
                </a:lnTo>
                <a:lnTo>
                  <a:pt x="4544794" y="5932003"/>
                </a:lnTo>
                <a:lnTo>
                  <a:pt x="4566428" y="5890168"/>
                </a:lnTo>
                <a:lnTo>
                  <a:pt x="4574197" y="5842000"/>
                </a:lnTo>
                <a:lnTo>
                  <a:pt x="4574197" y="152400"/>
                </a:lnTo>
                <a:lnTo>
                  <a:pt x="4566428" y="104231"/>
                </a:lnTo>
                <a:lnTo>
                  <a:pt x="4544794" y="62396"/>
                </a:lnTo>
                <a:lnTo>
                  <a:pt x="4511805" y="29405"/>
                </a:lnTo>
                <a:lnTo>
                  <a:pt x="4469970" y="7769"/>
                </a:lnTo>
                <a:lnTo>
                  <a:pt x="4421797" y="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5" name="Текст 2"/>
          <p:cNvSpPr>
            <a:spLocks noGrp="1"/>
          </p:cNvSpPr>
          <p:nvPr>
            <p:ph type="body" sz="quarter" idx="11"/>
          </p:nvPr>
        </p:nvSpPr>
        <p:spPr bwMode="auto">
          <a:xfrm>
            <a:off x="666751" y="1114426"/>
            <a:ext cx="4067174" cy="509401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200" b="1">
                <a:solidFill>
                  <a:srgbClr val="282A2E"/>
                </a:solidFill>
              </a:rPr>
              <a:t>Постановление правительства Российской Федерации </a:t>
            </a:r>
            <a:br>
              <a:rPr lang="ru-RU" sz="2200" b="1">
                <a:solidFill>
                  <a:srgbClr val="282A2E"/>
                </a:solidFill>
              </a:rPr>
            </a:br>
            <a:r>
              <a:rPr lang="ru-RU" sz="2200" b="1">
                <a:solidFill>
                  <a:srgbClr val="282A2E"/>
                </a:solidFill>
              </a:rPr>
              <a:t>№ 620 от 18.08.2008 г.    </a:t>
            </a:r>
            <a:br>
              <a:rPr lang="ru-RU" sz="2200" b="1">
                <a:solidFill>
                  <a:srgbClr val="282A2E"/>
                </a:solidFill>
              </a:rPr>
            </a:br>
            <a:endParaRPr lang="ru-RU" sz="2200" b="1">
              <a:solidFill>
                <a:srgbClr val="282A2E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200">
                <a:solidFill>
                  <a:srgbClr val="282A2E"/>
                </a:solidFill>
              </a:rPr>
              <a:t>Положение об условиях предоставления </a:t>
            </a:r>
            <a:br>
              <a:rPr lang="ru-RU" sz="2200">
                <a:solidFill>
                  <a:srgbClr val="282A2E"/>
                </a:solidFill>
              </a:rPr>
            </a:br>
            <a:r>
              <a:rPr lang="ru-RU" sz="2200">
                <a:solidFill>
                  <a:srgbClr val="282A2E"/>
                </a:solidFill>
              </a:rPr>
              <a:t>в обязательном порядке</a:t>
            </a:r>
            <a:endParaRPr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200">
                <a:solidFill>
                  <a:srgbClr val="282A2E"/>
                </a:solidFill>
              </a:rPr>
              <a:t>первичных статистических данных и административных данных</a:t>
            </a:r>
            <a:endParaRPr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200">
                <a:solidFill>
                  <a:srgbClr val="282A2E"/>
                </a:solidFill>
              </a:rPr>
              <a:t>субъектам официального статистического учета</a:t>
            </a:r>
            <a:endParaRPr lang="ru-RU" sz="2200" b="1">
              <a:solidFill>
                <a:srgbClr val="282A2E"/>
              </a:solidFill>
            </a:endParaRPr>
          </a:p>
        </p:txBody>
      </p:sp>
      <p:sp>
        <p:nvSpPr>
          <p:cNvPr id="33" name="object 21"/>
          <p:cNvSpPr txBox="1"/>
          <p:nvPr/>
        </p:nvSpPr>
        <p:spPr bwMode="auto">
          <a:xfrm>
            <a:off x="5908673" y="1039955"/>
            <a:ext cx="5687982" cy="866904"/>
          </a:xfrm>
          <a:prstGeom prst="rect">
            <a:avLst/>
          </a:prstGeom>
          <a:ln>
            <a:noFill/>
          </a:ln>
        </p:spPr>
        <p:txBody>
          <a:bodyPr vert="horz" wrap="square" lIns="0" tIns="127000" rIns="0" bIns="0" rtlCol="0">
            <a:spAutoFit/>
          </a:bodyPr>
          <a:lstStyle/>
          <a:p>
            <a:pPr marL="26670">
              <a:spcBef>
                <a:spcPts val="1000"/>
              </a:spcBef>
              <a:defRPr/>
            </a:pPr>
            <a:r>
              <a:rPr lang="ru-RU" sz="1600" spc="-10">
                <a:latin typeface="Arial"/>
                <a:cs typeface="Arial"/>
              </a:rPr>
              <a:t>Предоставление первичных </a:t>
            </a:r>
            <a:br>
              <a:rPr lang="ru-RU" sz="1600" spc="-10">
                <a:latin typeface="Arial"/>
                <a:cs typeface="Arial"/>
              </a:rPr>
            </a:br>
            <a:r>
              <a:rPr lang="ru-RU" sz="1600" spc="-10">
                <a:latin typeface="Arial"/>
                <a:cs typeface="Arial"/>
              </a:rPr>
              <a:t>статистических данных в форме электронного документа, подписанного усиленной электронной подписью</a:t>
            </a:r>
          </a:p>
        </p:txBody>
      </p:sp>
      <p:pic>
        <p:nvPicPr>
          <p:cNvPr id="34" name="Picture 2" descr="https://img2.freepng.ru/20180526/rku/kisspng-organization-osaka-computer-monitors-computer-soft-5b09bc56ca6ef8.0797596615273646948292.jpg"/>
          <p:cNvPicPr>
            <a:picLocks noChangeAspect="1" noChangeArrowheads="1"/>
          </p:cNvPicPr>
          <p:nvPr/>
        </p:nvPicPr>
        <p:blipFill>
          <a:blip r:embed="rId2"/>
          <a:srcRect l="13704" t="10530" r="13465" b="10530"/>
          <a:stretch/>
        </p:blipFill>
        <p:spPr bwMode="auto">
          <a:xfrm>
            <a:off x="4842861" y="1138400"/>
            <a:ext cx="819658" cy="768459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 bwMode="auto">
          <a:xfrm>
            <a:off x="5908673" y="2108658"/>
            <a:ext cx="5687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Ø"/>
              <a:defRPr/>
            </a:pPr>
            <a:r>
              <a:rPr lang="ru-RU" sz="1600">
                <a:latin typeface="Arial"/>
                <a:cs typeface="Arial"/>
              </a:rPr>
              <a:t>Система Web-сбора статистической отчетности Росстата</a:t>
            </a:r>
            <a:endParaRPr/>
          </a:p>
          <a:p>
            <a:pPr marL="742950" lvl="1" indent="-285750">
              <a:buFont typeface="Arial"/>
              <a:buChar char="•"/>
              <a:defRPr/>
            </a:pPr>
            <a:r>
              <a:rPr lang="ru-RU" sz="1600">
                <a:latin typeface="Arial"/>
                <a:cs typeface="Arial"/>
              </a:rPr>
              <a:t>В режиме </a:t>
            </a:r>
            <a:r>
              <a:rPr lang="en-US" sz="1600">
                <a:latin typeface="Arial"/>
                <a:cs typeface="Arial"/>
              </a:rPr>
              <a:t>on-line</a:t>
            </a:r>
            <a:endParaRPr/>
          </a:p>
          <a:p>
            <a:pPr marL="742950" lvl="1" indent="-285750">
              <a:buFont typeface="Arial"/>
              <a:buChar char="•"/>
              <a:defRPr/>
            </a:pPr>
            <a:r>
              <a:rPr lang="ru-RU" sz="1600">
                <a:latin typeface="Arial"/>
                <a:cs typeface="Arial"/>
              </a:rPr>
              <a:t>В режиме о</a:t>
            </a:r>
            <a:r>
              <a:rPr lang="en-US" sz="1600">
                <a:latin typeface="Arial"/>
                <a:cs typeface="Arial"/>
              </a:rPr>
              <a:t>ff-line</a:t>
            </a:r>
            <a:endParaRPr lang="ru-RU" sz="1600">
              <a:latin typeface="Arial"/>
              <a:cs typeface="Arial"/>
            </a:endParaRPr>
          </a:p>
          <a:p>
            <a:pPr marL="285750" indent="-285750">
              <a:buFont typeface="Wingdings"/>
              <a:buChar char="Ø"/>
              <a:defRPr/>
            </a:pPr>
            <a:r>
              <a:rPr lang="ru-RU" sz="1600">
                <a:latin typeface="Arial"/>
                <a:cs typeface="Arial"/>
              </a:rPr>
              <a:t>Системы электронного документооборота специализированных операторов связи</a:t>
            </a:r>
            <a:endParaRPr/>
          </a:p>
        </p:txBody>
      </p:sp>
      <p:sp>
        <p:nvSpPr>
          <p:cNvPr id="36" name="object 21"/>
          <p:cNvSpPr txBox="1"/>
          <p:nvPr/>
        </p:nvSpPr>
        <p:spPr bwMode="auto">
          <a:xfrm>
            <a:off x="6048375" y="4742107"/>
            <a:ext cx="4656909" cy="111312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0" rIns="0" bIns="0" rtlCol="0">
            <a:spAutoFit/>
          </a:bodyPr>
          <a:lstStyle/>
          <a:p>
            <a:pPr marL="312420" indent="-285750">
              <a:buFont typeface="Wingdings"/>
              <a:buChar char="Ø"/>
              <a:defRPr/>
            </a:pPr>
            <a:r>
              <a:rPr lang="ru-RU" sz="1600" spc="-10">
                <a:solidFill>
                  <a:schemeClr val="tx1"/>
                </a:solidFill>
                <a:latin typeface="Arial"/>
                <a:cs typeface="Arial"/>
              </a:rPr>
              <a:t>Бумажный носитель</a:t>
            </a:r>
            <a:endParaRPr/>
          </a:p>
          <a:p>
            <a:pPr marL="312420" indent="-285750">
              <a:buFont typeface="Wingdings"/>
              <a:buChar char="Ø"/>
              <a:defRPr/>
            </a:pPr>
            <a:r>
              <a:rPr lang="ru-RU" sz="1600" spc="-10">
                <a:solidFill>
                  <a:schemeClr val="tx1"/>
                </a:solidFill>
                <a:latin typeface="Arial"/>
                <a:cs typeface="Arial"/>
              </a:rPr>
              <a:t>Факс</a:t>
            </a:r>
            <a:endParaRPr/>
          </a:p>
          <a:p>
            <a:pPr marL="312420" indent="-285750">
              <a:buFont typeface="Wingdings"/>
              <a:buChar char="Ø"/>
              <a:defRPr/>
            </a:pPr>
            <a:r>
              <a:rPr lang="ru-RU" sz="1600" spc="-10">
                <a:solidFill>
                  <a:schemeClr val="tx1"/>
                </a:solidFill>
                <a:latin typeface="Arial"/>
                <a:cs typeface="Arial"/>
              </a:rPr>
              <a:t>Скан</a:t>
            </a:r>
            <a:endParaRPr/>
          </a:p>
          <a:p>
            <a:pPr marL="312420" indent="-285750">
              <a:buFont typeface="Wingdings"/>
              <a:buChar char="Ø"/>
              <a:defRPr/>
            </a:pPr>
            <a:r>
              <a:rPr lang="ru-RU" sz="1600" spc="-10">
                <a:solidFill>
                  <a:schemeClr val="tx1"/>
                </a:solidFill>
                <a:latin typeface="Arial"/>
                <a:cs typeface="Arial"/>
              </a:rPr>
              <a:t>Файлы </a:t>
            </a:r>
            <a:r>
              <a:rPr lang="en-US" sz="1600" spc="-10">
                <a:solidFill>
                  <a:schemeClr val="tx1"/>
                </a:solidFill>
                <a:latin typeface="Arial"/>
                <a:cs typeface="Arial"/>
              </a:rPr>
              <a:t>Word,</a:t>
            </a:r>
            <a:r>
              <a:rPr lang="ru-RU" sz="1600" spc="-1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spc="-10">
                <a:solidFill>
                  <a:schemeClr val="tx1"/>
                </a:solidFill>
                <a:latin typeface="Arial"/>
                <a:cs typeface="Arial"/>
              </a:rPr>
              <a:t>Excel</a:t>
            </a:r>
            <a:endParaRPr lang="ru-RU" sz="1600" spc="-1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8" name="object 21"/>
          <p:cNvSpPr txBox="1"/>
          <p:nvPr/>
        </p:nvSpPr>
        <p:spPr bwMode="auto">
          <a:xfrm>
            <a:off x="5908673" y="4121424"/>
            <a:ext cx="5319420" cy="620683"/>
          </a:xfrm>
          <a:prstGeom prst="rect">
            <a:avLst/>
          </a:prstGeom>
          <a:ln>
            <a:noFill/>
          </a:ln>
        </p:spPr>
        <p:txBody>
          <a:bodyPr vert="horz" wrap="square" lIns="0" tIns="127000" rIns="0" bIns="0" rtlCol="0">
            <a:spAutoFit/>
          </a:bodyPr>
          <a:lstStyle/>
          <a:p>
            <a:pPr marL="26670">
              <a:spcBef>
                <a:spcPts val="1000"/>
              </a:spcBef>
              <a:defRPr/>
            </a:pPr>
            <a:r>
              <a:rPr lang="ru-RU" sz="1600" spc="-10">
                <a:solidFill>
                  <a:srgbClr val="DA0000"/>
                </a:solidFill>
                <a:latin typeface="Arial"/>
                <a:cs typeface="Arial"/>
              </a:rPr>
              <a:t>Не допускается предоставление</a:t>
            </a:r>
            <a:br>
              <a:rPr lang="ru-RU" sz="1600" spc="-10">
                <a:solidFill>
                  <a:srgbClr val="DA0000"/>
                </a:solidFill>
                <a:latin typeface="Arial"/>
                <a:cs typeface="Arial"/>
              </a:rPr>
            </a:br>
            <a:r>
              <a:rPr lang="ru-RU" sz="1600" spc="-10">
                <a:solidFill>
                  <a:srgbClr val="DA0000"/>
                </a:solidFill>
                <a:latin typeface="Arial"/>
                <a:cs typeface="Arial"/>
              </a:rPr>
              <a:t>первичных статистических данных</a:t>
            </a:r>
          </a:p>
        </p:txBody>
      </p:sp>
      <p:pic>
        <p:nvPicPr>
          <p:cNvPr id="39" name="Picture 4" descr="C:\Users\ADMIN\Desktop\вебинар\article2306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921012" y="4229100"/>
            <a:ext cx="686912" cy="513007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 bwMode="auto">
          <a:xfrm>
            <a:off x="10983740" y="6160648"/>
            <a:ext cx="559981" cy="659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99662" y="340414"/>
            <a:ext cx="7920384" cy="516836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>
                <a:ea typeface="+mn-ea"/>
                <a:cs typeface="Arial"/>
              </a:rPr>
              <a:t>Сертификат усиленной электронной подписи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3424687" y="3670768"/>
            <a:ext cx="2872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>
                <a:solidFill>
                  <a:srgbClr val="838383"/>
                </a:solidFill>
              </a:rPr>
              <a:t>%</a:t>
            </a:r>
            <a:endParaRPr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52475" y="1119186"/>
          <a:ext cx="10944225" cy="492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9750"/>
                <a:gridCol w="5324475"/>
              </a:tblGrid>
              <a:tr h="70621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Категории респондентов</a:t>
                      </a:r>
                    </a:p>
                  </a:txBody>
                  <a:tcPr marL="72000" marR="72000" anchor="ctr">
                    <a:lnL w="6350" algn="ctr">
                      <a:solidFill>
                        <a:srgbClr val="BFBFBF"/>
                      </a:solidFill>
                    </a:lnL>
                    <a:lnR w="6350" algn="ctr">
                      <a:solidFill>
                        <a:srgbClr val="BFBFBF"/>
                      </a:solidFill>
                    </a:lnR>
                    <a:lnT w="6350" algn="ctr">
                      <a:solidFill>
                        <a:srgbClr val="BFBFBF"/>
                      </a:solidFill>
                    </a:lnT>
                    <a:lnB w="6350" algn="ctr">
                      <a:solidFill>
                        <a:srgbClr val="BFBFBF"/>
                      </a:solidFill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spc="-1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Могут получить сертификат</a:t>
                      </a:r>
                      <a:endParaRPr lang="ru-RU" sz="1600" b="1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72000" marR="72000" anchor="ctr">
                    <a:lnL w="6350" algn="ctr">
                      <a:solidFill>
                        <a:srgbClr val="BFBFBF"/>
                      </a:solidFill>
                    </a:lnL>
                    <a:lnR w="6350" algn="ctr">
                      <a:solidFill>
                        <a:srgbClr val="BFBFBF"/>
                      </a:solidFill>
                    </a:lnR>
                    <a:lnT w="6350" algn="ctr">
                      <a:solidFill>
                        <a:srgbClr val="BFBFBF"/>
                      </a:solidFill>
                    </a:lnT>
                    <a:lnB w="6350" algn="ctr">
                      <a:solidFill>
                        <a:srgbClr val="BFBFBF"/>
                      </a:solidFill>
                    </a:lnB>
                    <a:solidFill>
                      <a:srgbClr val="EBEBEB"/>
                    </a:solidFill>
                  </a:tcPr>
                </a:tc>
              </a:tr>
              <a:tr h="937345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1500"/>
                        </a:spcAft>
                        <a:defRPr/>
                      </a:pPr>
                      <a:r>
                        <a:rPr lang="ru-RU" sz="1400" b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Юридические лица (подпись выдается лицам, действующим </a:t>
                      </a:r>
                      <a:br>
                        <a:rPr lang="ru-RU" sz="1400" b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</a:br>
                      <a:r>
                        <a:rPr lang="ru-RU" sz="1400" b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без доверенности от имени организации), индивидуальные предприниматели, нотариусы</a:t>
                      </a:r>
                      <a:endParaRPr lang="ru-RU" sz="1400" b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72000" marR="72000" anchor="ctr">
                    <a:lnL w="6350" algn="ctr">
                      <a:solidFill>
                        <a:srgbClr val="BFBFBF"/>
                      </a:solidFill>
                    </a:lnL>
                    <a:lnR w="6350" algn="ctr">
                      <a:solidFill>
                        <a:srgbClr val="BFBFBF"/>
                      </a:solidFill>
                    </a:lnR>
                    <a:lnT w="6350" algn="ctr">
                      <a:solidFill>
                        <a:srgbClr val="BFBFBF"/>
                      </a:solidFill>
                    </a:lnT>
                    <a:lnB w="6350" algn="ctr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1500"/>
                        </a:spcAft>
                        <a:defRPr/>
                      </a:pPr>
                      <a:r>
                        <a:rPr lang="ru-RU" sz="1400" b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 Удостоверяющем центре ФНС России, либо воспользоваться приложением «Госключ»</a:t>
                      </a:r>
                      <a:endParaRPr lang="ru-RU" sz="1400" b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0" marR="95250" marT="142875" marB="142875">
                    <a:lnL w="6350" algn="ctr">
                      <a:solidFill>
                        <a:srgbClr val="BFBFBF"/>
                      </a:solidFill>
                    </a:lnL>
                    <a:lnR w="6350" algn="ctr">
                      <a:solidFill>
                        <a:srgbClr val="BFBFBF"/>
                      </a:solidFill>
                    </a:lnR>
                    <a:lnT w="6350" algn="ctr">
                      <a:solidFill>
                        <a:srgbClr val="BFBFBF"/>
                      </a:solidFill>
                    </a:lnT>
                    <a:lnB w="6350" algn="ctr">
                      <a:solidFill>
                        <a:srgbClr val="BFBFBF"/>
                      </a:solidFill>
                    </a:lnB>
                    <a:noFill/>
                  </a:tcPr>
                </a:tc>
              </a:tr>
              <a:tr h="1129947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1500"/>
                        </a:spcAft>
                        <a:defRPr/>
                      </a:pPr>
                      <a:r>
                        <a:rPr lang="ru-RU" sz="1400" b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Кредитные организации, операторы платежных систем, некредитные финансовые организации и индивидуальные предприниматели, осуществляющие виды деятельности, перечисленные в части 1 статьи 76.1 Федерального закона </a:t>
                      </a:r>
                      <a:br>
                        <a:rPr lang="ru-RU" sz="1400" b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</a:br>
                      <a:r>
                        <a:rPr lang="ru-RU" sz="1400" b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от 10.07.2002 № 86-ФЗ «О Центральном банке РФ»</a:t>
                      </a:r>
                      <a:endParaRPr lang="ru-RU" sz="1400" b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72000" marR="72000" anchor="ctr">
                    <a:lnL w="6350" algn="ctr">
                      <a:solidFill>
                        <a:srgbClr val="BFBFBF"/>
                      </a:solidFill>
                    </a:lnL>
                    <a:lnR w="6350" algn="ctr">
                      <a:solidFill>
                        <a:srgbClr val="BFBFBF"/>
                      </a:solidFill>
                    </a:lnR>
                    <a:lnT w="6350" algn="ctr">
                      <a:solidFill>
                        <a:srgbClr val="BFBFBF"/>
                      </a:solidFill>
                    </a:lnT>
                    <a:lnB w="6350" algn="ctr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1500"/>
                        </a:spcAft>
                        <a:defRPr/>
                      </a:pPr>
                      <a:r>
                        <a:rPr lang="ru-RU" sz="1400" b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 Удостоверяющем центре Центрального банка Российской Федерации, либо воспользоваться приложением «Госключ»</a:t>
                      </a:r>
                      <a:endParaRPr lang="ru-RU" sz="1400" b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0" marR="95250" marT="142875" marB="142875">
                    <a:lnL w="6350" algn="ctr">
                      <a:solidFill>
                        <a:srgbClr val="BFBFBF"/>
                      </a:solidFill>
                    </a:lnL>
                    <a:lnR w="6350" algn="ctr">
                      <a:solidFill>
                        <a:srgbClr val="BFBFBF"/>
                      </a:solidFill>
                    </a:lnR>
                    <a:lnT w="6350" algn="ctr">
                      <a:solidFill>
                        <a:srgbClr val="BFBFBF"/>
                      </a:solidFill>
                    </a:lnT>
                    <a:lnB w="6350" algn="ctr">
                      <a:solidFill>
                        <a:srgbClr val="BFBFBF"/>
                      </a:solidFill>
                    </a:lnB>
                    <a:noFill/>
                  </a:tcPr>
                </a:tc>
              </a:tr>
              <a:tr h="937345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1500"/>
                        </a:spcAft>
                        <a:defRPr/>
                      </a:pPr>
                      <a:r>
                        <a:rPr lang="ru-RU" sz="1400" b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Должностные лица государственных органов, органов местного самоуправления либо подведомственных государственному органу или органу местного самоуправления организации</a:t>
                      </a:r>
                      <a:endParaRPr lang="ru-RU" sz="1400" b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72000" marR="72000" anchor="ctr">
                    <a:lnL w="6350" algn="ctr">
                      <a:solidFill>
                        <a:srgbClr val="BFBFBF"/>
                      </a:solidFill>
                    </a:lnL>
                    <a:lnR w="6350" algn="ctr">
                      <a:solidFill>
                        <a:srgbClr val="BFBFBF"/>
                      </a:solidFill>
                    </a:lnR>
                    <a:lnT w="6350" algn="ctr">
                      <a:solidFill>
                        <a:srgbClr val="BFBFBF"/>
                      </a:solidFill>
                    </a:lnT>
                    <a:lnB w="6350" algn="ctr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1500"/>
                        </a:spcAft>
                        <a:defRPr/>
                      </a:pPr>
                      <a:r>
                        <a:rPr lang="ru-RU" sz="1400" b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 Удостоверяющем центре Федерального Казначейства, либо воспользоваться приложением «Госключ»</a:t>
                      </a:r>
                      <a:endParaRPr lang="ru-RU" sz="1400" b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0" marR="95250" marT="142875" marB="142875">
                    <a:lnL w="6350" algn="ctr">
                      <a:solidFill>
                        <a:srgbClr val="BFBFBF"/>
                      </a:solidFill>
                    </a:lnL>
                    <a:lnR w="6350" algn="ctr">
                      <a:solidFill>
                        <a:srgbClr val="BFBFBF"/>
                      </a:solidFill>
                    </a:lnR>
                    <a:lnT w="6350" algn="ctr">
                      <a:solidFill>
                        <a:srgbClr val="BFBFBF"/>
                      </a:solidFill>
                    </a:lnT>
                    <a:lnB w="6350" algn="ctr">
                      <a:solidFill>
                        <a:srgbClr val="BFBFBF"/>
                      </a:solidFill>
                    </a:lnB>
                    <a:noFill/>
                  </a:tcPr>
                </a:tc>
              </a:tr>
              <a:tr h="937345"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b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Физические лица, а также лица, действующие от имени юридического лица по доверенности</a:t>
                      </a:r>
                      <a:endParaRPr lang="ru-RU" sz="1400" b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72000" marR="72000" anchor="ctr">
                    <a:lnL w="6350" algn="ctr">
                      <a:solidFill>
                        <a:srgbClr val="BFBFBF"/>
                      </a:solidFill>
                    </a:lnL>
                    <a:lnR w="6350" algn="ctr">
                      <a:solidFill>
                        <a:srgbClr val="BFBFBF"/>
                      </a:solidFill>
                    </a:lnR>
                    <a:lnT w="6350" algn="ctr">
                      <a:solidFill>
                        <a:srgbClr val="BFBFBF"/>
                      </a:solidFill>
                    </a:lnT>
                    <a:lnB w="6350" algn="ctr">
                      <a:solidFill>
                        <a:srgbClr val="BFBFB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1500"/>
                        </a:spcAft>
                        <a:defRPr/>
                      </a:pPr>
                      <a:r>
                        <a:rPr lang="ru-RU" sz="1400" b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 коммерческих удостоверяющих центрах после их переаккредитации, либо воспользоваться приложением «Госключ»</a:t>
                      </a:r>
                      <a:endParaRPr lang="ru-RU" sz="1400" b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95250" marR="95250" marT="142875" marB="142875">
                    <a:lnL w="6350" algn="ctr">
                      <a:solidFill>
                        <a:srgbClr val="BFBFBF"/>
                      </a:solidFill>
                    </a:lnL>
                    <a:lnR w="6350" algn="ctr">
                      <a:solidFill>
                        <a:srgbClr val="BFBFBF"/>
                      </a:solidFill>
                    </a:lnR>
                    <a:lnT w="6350" algn="ctr">
                      <a:solidFill>
                        <a:srgbClr val="BFBFBF"/>
                      </a:solidFill>
                    </a:lnT>
                    <a:lnB w="6350" algn="ctr">
                      <a:solidFill>
                        <a:srgbClr val="BFBFBF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Информирование респондентов</a:t>
            </a: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10983740" y="6160648"/>
            <a:ext cx="559981" cy="659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 bwMode="auto">
          <a:xfrm>
            <a:off x="469383" y="1223631"/>
            <a:ext cx="5074168" cy="346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3999"/>
              </a:lnSpc>
              <a:buFont typeface="Wingdings"/>
              <a:buChar char="Ø"/>
              <a:defRPr/>
            </a:pPr>
            <a:r>
              <a:rPr lang="ru-RU" sz="1600">
                <a:solidFill>
                  <a:srgbClr val="282A2E"/>
                </a:solidFill>
                <a:cs typeface="Arial"/>
              </a:rPr>
              <a:t>Вся необходимая информация о приёме отчетности с электронной подписью, </a:t>
            </a:r>
            <a:br>
              <a:rPr lang="ru-RU" sz="1600">
                <a:solidFill>
                  <a:srgbClr val="282A2E"/>
                </a:solidFill>
                <a:cs typeface="Arial"/>
              </a:rPr>
            </a:br>
            <a:r>
              <a:rPr lang="ru-RU" sz="1600">
                <a:solidFill>
                  <a:srgbClr val="282A2E"/>
                </a:solidFill>
                <a:cs typeface="Arial"/>
              </a:rPr>
              <a:t>в том числе и с помощью приложения «Госключ», размещена на официальном интернет – сайте Красноярскстата </a:t>
            </a:r>
            <a:r>
              <a:rPr lang="en-US" sz="1600">
                <a:solidFill>
                  <a:srgbClr val="282A2E"/>
                </a:solidFill>
                <a:cs typeface="Arial"/>
              </a:rPr>
              <a:t>https://24.rosstat.gov.ru/folder/30758</a:t>
            </a:r>
            <a:endParaRPr lang="ru-RU" sz="1600">
              <a:solidFill>
                <a:srgbClr val="282A2E"/>
              </a:solidFill>
              <a:cs typeface="Arial"/>
            </a:endParaRPr>
          </a:p>
          <a:p>
            <a:pPr marL="342900" indent="-342900">
              <a:lnSpc>
                <a:spcPct val="113999"/>
              </a:lnSpc>
              <a:buFont typeface="Wingdings"/>
              <a:buChar char="Ø"/>
              <a:defRPr/>
            </a:pPr>
            <a:endParaRPr lang="ru-RU" sz="1600">
              <a:solidFill>
                <a:srgbClr val="282A2E"/>
              </a:solidFill>
              <a:cs typeface="Arial"/>
            </a:endParaRPr>
          </a:p>
          <a:p>
            <a:pPr marL="342900" indent="-342900">
              <a:lnSpc>
                <a:spcPct val="113999"/>
              </a:lnSpc>
              <a:buFont typeface="Wingdings"/>
              <a:buChar char="Ø"/>
              <a:defRPr/>
            </a:pPr>
            <a:r>
              <a:rPr lang="ru-RU" sz="1600">
                <a:solidFill>
                  <a:srgbClr val="282A2E"/>
                </a:solidFill>
              </a:rPr>
              <a:t>Подробную информацию о сервисе</a:t>
            </a:r>
            <a:br>
              <a:rPr lang="ru-RU" sz="1600">
                <a:solidFill>
                  <a:srgbClr val="282A2E"/>
                </a:solidFill>
              </a:rPr>
            </a:br>
            <a:r>
              <a:rPr lang="ru-RU" sz="1600">
                <a:solidFill>
                  <a:srgbClr val="282A2E"/>
                </a:solidFill>
              </a:rPr>
              <a:t>и приложении «Госключ» можно</a:t>
            </a:r>
            <a:br>
              <a:rPr lang="ru-RU" sz="1600">
                <a:solidFill>
                  <a:srgbClr val="282A2E"/>
                </a:solidFill>
              </a:rPr>
            </a:br>
            <a:r>
              <a:rPr lang="ru-RU" sz="1600">
                <a:solidFill>
                  <a:srgbClr val="282A2E"/>
                </a:solidFill>
              </a:rPr>
              <a:t>получить пройдя по ссылке </a:t>
            </a:r>
            <a:br>
              <a:rPr lang="ru-RU" sz="1600">
                <a:solidFill>
                  <a:srgbClr val="282A2E"/>
                </a:solidFill>
              </a:rPr>
            </a:br>
            <a:r>
              <a:rPr lang="ru-RU" sz="1600">
                <a:solidFill>
                  <a:srgbClr val="282A2E"/>
                </a:solidFill>
              </a:rPr>
              <a:t>https://www.gosuslugi.ru/goskey</a:t>
            </a:r>
            <a:endParaRPr/>
          </a:p>
          <a:p>
            <a:pPr marL="342900" indent="-342900">
              <a:lnSpc>
                <a:spcPct val="113999"/>
              </a:lnSpc>
              <a:buFont typeface="Wingdings"/>
              <a:buChar char="Ø"/>
              <a:defRPr/>
            </a:pPr>
            <a:endParaRPr lang="ru-RU" sz="1600">
              <a:latin typeface="Arial"/>
              <a:cs typeface="Arial"/>
            </a:endParaRPr>
          </a:p>
        </p:txBody>
      </p:sp>
      <p:pic>
        <p:nvPicPr>
          <p:cNvPr id="1027" name="Picture 3" descr="C:\Users\P24_PopovaMV\Downloads\2024-02-12_11-32-43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311845" y="1223631"/>
            <a:ext cx="6338943" cy="4705350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311844" y="2486581"/>
            <a:ext cx="2651055" cy="179966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9496425" y="5524500"/>
            <a:ext cx="1228725" cy="28473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Информирование респондентов</a:t>
            </a: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10983740" y="6160648"/>
            <a:ext cx="559981" cy="659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 bwMode="auto">
          <a:xfrm>
            <a:off x="477464" y="1426455"/>
            <a:ext cx="5732429" cy="453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3999"/>
              </a:lnSpc>
              <a:buFont typeface="Wingdings"/>
              <a:buChar char="Ø"/>
              <a:defRPr/>
            </a:pPr>
            <a:r>
              <a:rPr lang="ru-RU" sz="1400">
                <a:solidFill>
                  <a:prstClr val="black"/>
                </a:solidFill>
                <a:cs typeface="Arial"/>
              </a:rPr>
              <a:t>Информирование  респондентов о проведении </a:t>
            </a:r>
            <a:br>
              <a:rPr lang="ru-RU" sz="1400">
                <a:solidFill>
                  <a:prstClr val="black"/>
                </a:solidFill>
                <a:cs typeface="Arial"/>
              </a:rPr>
            </a:br>
            <a:r>
              <a:rPr lang="ru-RU" sz="1400">
                <a:solidFill>
                  <a:prstClr val="black"/>
                </a:solidFill>
                <a:cs typeface="Arial"/>
              </a:rPr>
              <a:t>в отношении их федерального статистического наблюдения по конкретным формам осуществляется в соответствии с Положением об условиях предоставления в обязательном порядке первичных статистических данных </a:t>
            </a:r>
            <a:br>
              <a:rPr lang="ru-RU" sz="1400">
                <a:solidFill>
                  <a:prstClr val="black"/>
                </a:solidFill>
                <a:cs typeface="Arial"/>
              </a:rPr>
            </a:br>
            <a:r>
              <a:rPr lang="ru-RU" sz="1400">
                <a:solidFill>
                  <a:prstClr val="black"/>
                </a:solidFill>
                <a:cs typeface="Arial"/>
              </a:rPr>
              <a:t>и административных данных субъектам официального статистического учета, утвержденным постановлением Правительства Российской Федерации от 18.08.2008 № 620</a:t>
            </a:r>
            <a:endParaRPr sz="1600"/>
          </a:p>
          <a:p>
            <a:pPr marL="342900" indent="-342900">
              <a:lnSpc>
                <a:spcPct val="113999"/>
              </a:lnSpc>
              <a:buFont typeface="Wingdings"/>
              <a:buChar char="Ø"/>
              <a:defRPr/>
            </a:pPr>
            <a:r>
              <a:rPr lang="ru-RU" sz="1400">
                <a:solidFill>
                  <a:prstClr val="black"/>
                </a:solidFill>
                <a:cs typeface="Arial"/>
              </a:rPr>
              <a:t>Вся необходимая информация для респондентов размещена </a:t>
            </a:r>
            <a:br>
              <a:rPr lang="ru-RU" sz="1400">
                <a:solidFill>
                  <a:prstClr val="black"/>
                </a:solidFill>
                <a:cs typeface="Arial"/>
              </a:rPr>
            </a:br>
            <a:r>
              <a:rPr lang="ru-RU" sz="1400">
                <a:solidFill>
                  <a:prstClr val="black"/>
                </a:solidFill>
                <a:cs typeface="Arial"/>
              </a:rPr>
              <a:t>на официальном интернет – сайте Росстата </a:t>
            </a:r>
            <a:r>
              <a:rPr lang="en-US" sz="1400" b="1" u="sng">
                <a:ln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cs typeface="Arial"/>
                <a:hlinkClick r:id="rId2" tooltip="https://rosstat.gov.ru"/>
              </a:rPr>
              <a:t>https://rosstat.gov.ru</a:t>
            </a:r>
            <a:endParaRPr sz="1400" b="0" i="0" u="none" strike="noStrike" cap="none" spc="0">
              <a:ln>
                <a:noFill/>
              </a:ln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marL="342900" indent="-342900">
              <a:lnSpc>
                <a:spcPct val="113999"/>
              </a:lnSpc>
              <a:buFont typeface="Wingdings"/>
              <a:buChar char="Ø"/>
              <a:defRPr/>
            </a:pP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информация о кодах и назначенных формах</a:t>
            </a:r>
            <a:r>
              <a:rPr lang="ru-RU" sz="1400" b="0" i="0" u="none" strike="noStrike" cap="none" spc="0">
                <a:solidFill>
                  <a:prstClr val="black"/>
                </a:solidFill>
                <a:latin typeface="Arial"/>
                <a:ea typeface="Arial"/>
                <a:cs typeface="Arial"/>
              </a:rPr>
              <a:t> (Главная - Респондентам - Индивидуальный перечень форм по ИНН / ОГРН / ОКПО) </a:t>
            </a:r>
            <a:r>
              <a:rPr lang="ru-RU" sz="1400" b="1" i="0" u="sng" strike="noStrike" cap="none" spc="0">
                <a:ln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Arial"/>
                <a:ea typeface="Arial"/>
                <a:cs typeface="Arial"/>
                <a:hlinkClick r:id="rId3" tooltip="https://websbor.rosstat.gov.ru/online/info"/>
              </a:rPr>
              <a:t>https://websbor.rosstat.gov.ru/online/info</a:t>
            </a:r>
            <a:endParaRPr sz="1400" b="1">
              <a:ln>
                <a:noFill/>
              </a:ln>
              <a:gradFill>
                <a:gsLst>
                  <a:gs pos="0">
                    <a:schemeClr val="accent5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cs typeface="Arial"/>
            </a:endParaRPr>
          </a:p>
          <a:p>
            <a:pPr marL="342900" indent="-342900">
              <a:lnSpc>
                <a:spcPct val="113999"/>
              </a:lnSpc>
              <a:buFont typeface="Wingdings"/>
              <a:buChar char="Ø"/>
              <a:defRPr/>
            </a:pPr>
            <a:r>
              <a:rPr lang="ru-RU" sz="1400" b="0" i="0" u="none" strike="noStrike" cap="none" spc="0">
                <a:solidFill>
                  <a:prstClr val="black"/>
                </a:solidFill>
                <a:latin typeface="Arial"/>
                <a:ea typeface="Arial"/>
                <a:cs typeface="Arial"/>
              </a:rPr>
              <a:t>бланки форм и  указания по заполнению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(Главная - Респондентам - Формы федерального статистического наблюдения </a:t>
            </a:r>
            <a:r>
              <a:rPr/>
              <a:t>- </a:t>
            </a:r>
            <a:r>
              <a:rPr lang="en-US" sz="1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Альбом форм федерального статистического наблюдения) </a:t>
            </a:r>
            <a:r>
              <a:rPr lang="en-US" sz="1400" b="1" i="0" u="sng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  <a:hlinkClick r:id="rId4" tooltip="https://rosstat.gov.ru/monitoring"/>
              </a:rPr>
              <a:t>https://rosstat.gov.ru/monitoring</a:t>
            </a:r>
            <a:endParaRPr lang="en-US" sz="1400" b="1">
              <a:solidFill>
                <a:prstClr val="black"/>
              </a:solidFill>
              <a:cs typeface="Arial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6663180" y="887411"/>
            <a:ext cx="4600549" cy="527323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7229475" y="4086781"/>
            <a:ext cx="1981200" cy="50454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19347080" name="Стрелка вправо 1319347079"/>
          <p:cNvSpPr/>
          <p:nvPr/>
        </p:nvSpPr>
        <p:spPr bwMode="auto">
          <a:xfrm>
            <a:off x="6152102" y="4086780"/>
            <a:ext cx="747756" cy="842047"/>
          </a:xfrm>
          <a:prstGeom prst="rightArrow">
            <a:avLst>
              <a:gd name="adj1" fmla="val 50000"/>
              <a:gd name="adj2" fmla="val 54171"/>
            </a:avLst>
          </a:prstGeom>
          <a:solidFill>
            <a:srgbClr val="346F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Информирование респондентов</a:t>
            </a: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10983740" y="6160648"/>
            <a:ext cx="559981" cy="659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 bwMode="auto">
          <a:xfrm>
            <a:off x="574158" y="2645724"/>
            <a:ext cx="4915691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3999"/>
              </a:lnSpc>
              <a:buFont typeface="Wingdings"/>
              <a:buChar char="Ø"/>
              <a:defRPr/>
            </a:pPr>
            <a:r>
              <a:rPr lang="ru-RU" sz="1600">
                <a:solidFill>
                  <a:prstClr val="black"/>
                </a:solidFill>
                <a:cs typeface="Arial"/>
              </a:rPr>
              <a:t>Ввести один из реквизитов организации (ОКПО, ИНН или ОГРН/ОГРНИП);</a:t>
            </a:r>
            <a:endParaRPr/>
          </a:p>
          <a:p>
            <a:pPr marL="342900" indent="-342900">
              <a:lnSpc>
                <a:spcPct val="113999"/>
              </a:lnSpc>
              <a:buFont typeface="Wingdings"/>
              <a:buChar char="Ø"/>
              <a:defRPr/>
            </a:pPr>
            <a:r>
              <a:rPr lang="ru-RU" sz="1600">
                <a:solidFill>
                  <a:prstClr val="black"/>
                </a:solidFill>
                <a:cs typeface="Arial"/>
              </a:rPr>
              <a:t>Нажать кнопку «Получить»;</a:t>
            </a:r>
            <a:endParaRPr/>
          </a:p>
          <a:p>
            <a:pPr marL="342900" indent="-342900">
              <a:lnSpc>
                <a:spcPct val="113999"/>
              </a:lnSpc>
              <a:buFont typeface="Wingdings"/>
              <a:buChar char="Ø"/>
              <a:defRPr/>
            </a:pPr>
            <a:r>
              <a:rPr lang="ru-RU" sz="1600">
                <a:solidFill>
                  <a:prstClr val="black"/>
                </a:solidFill>
                <a:cs typeface="Arial"/>
              </a:rPr>
              <a:t>«Экспортировать» сведения о кодах </a:t>
            </a:r>
            <a:br>
              <a:rPr lang="ru-RU" sz="1600">
                <a:solidFill>
                  <a:prstClr val="black"/>
                </a:solidFill>
                <a:cs typeface="Arial"/>
              </a:rPr>
            </a:br>
            <a:r>
              <a:rPr lang="ru-RU" sz="1600">
                <a:solidFill>
                  <a:prstClr val="black"/>
                </a:solidFill>
                <a:cs typeface="Arial"/>
              </a:rPr>
              <a:t>и формах.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050203" y="4906318"/>
            <a:ext cx="4675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>
                <a:solidFill>
                  <a:srgbClr val="DE3131"/>
                </a:solidFill>
              </a:rPr>
              <a:t>Сведения о перечнях форм актуализируются ежемесячно.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74158" y="4957184"/>
            <a:ext cx="452732" cy="48220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" name="Прямоугольник 11"/>
          <p:cNvSpPr/>
          <p:nvPr/>
        </p:nvSpPr>
        <p:spPr bwMode="auto">
          <a:xfrm>
            <a:off x="574158" y="1610620"/>
            <a:ext cx="5687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solidFill>
                  <a:prstClr val="black"/>
                </a:solidFill>
              </a:rPr>
              <a:t>Для получения перечня назначенных форм федерального статистического наблюдения необходимо:</a:t>
            </a:r>
            <a:endParaRPr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261244" y="971364"/>
            <a:ext cx="5047671" cy="511303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261244" y="5530519"/>
            <a:ext cx="1323974" cy="33417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Порядок предоставления статистических форм</a:t>
            </a: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10983740" y="6160648"/>
            <a:ext cx="559981" cy="659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52819" y="5351659"/>
            <a:ext cx="757325" cy="69753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Текст 3"/>
          <p:cNvSpPr txBox="1"/>
          <p:nvPr/>
        </p:nvSpPr>
        <p:spPr bwMode="auto">
          <a:xfrm>
            <a:off x="1645272" y="5351659"/>
            <a:ext cx="9795353" cy="864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1008400">
              <a:lnSpc>
                <a:spcPct val="100000"/>
              </a:lnSpc>
              <a:spcBef>
                <a:spcPts val="1103"/>
              </a:spcBef>
              <a:buFont typeface="Arial"/>
              <a:buNone/>
              <a:defRPr sz="3100">
                <a:solidFill>
                  <a:srgbClr val="334286"/>
                </a:solidFill>
                <a:latin typeface="Arial"/>
                <a:ea typeface="+mn-ea"/>
                <a:cs typeface="Arial"/>
              </a:defRPr>
            </a:lvl1pPr>
            <a:lvl2pPr marL="756300" indent="-252100" algn="l" defTabSz="1008400">
              <a:lnSpc>
                <a:spcPct val="90000"/>
              </a:lnSpc>
              <a:spcBef>
                <a:spcPts val="551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>
              <a:lnSpc>
                <a:spcPct val="90000"/>
              </a:lnSpc>
              <a:spcBef>
                <a:spcPts val="551"/>
              </a:spcBef>
              <a:buFont typeface="Arial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>
              <a:lnSpc>
                <a:spcPct val="90000"/>
              </a:lnSpc>
              <a:spcBef>
                <a:spcPts val="551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>
              <a:lnSpc>
                <a:spcPct val="90000"/>
              </a:lnSpc>
              <a:spcBef>
                <a:spcPts val="551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>
              <a:lnSpc>
                <a:spcPct val="90000"/>
              </a:lnSpc>
              <a:spcBef>
                <a:spcPts val="551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>
              <a:lnSpc>
                <a:spcPct val="90000"/>
              </a:lnSpc>
              <a:spcBef>
                <a:spcPts val="551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>
              <a:lnSpc>
                <a:spcPct val="90000"/>
              </a:lnSpc>
              <a:spcBef>
                <a:spcPts val="551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>
              <a:lnSpc>
                <a:spcPct val="90000"/>
              </a:lnSpc>
              <a:spcBef>
                <a:spcPts val="551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1008400">
              <a:lnSpc>
                <a:spcPct val="100000"/>
              </a:lnSpc>
              <a:spcBef>
                <a:spcPts val="1103"/>
              </a:spcBef>
              <a:spcAft>
                <a:spcPts val="0"/>
              </a:spcAft>
              <a:buClrTx/>
              <a:buSzTx/>
              <a:buFont typeface="Wingdings"/>
              <a:buChar char="Ø"/>
              <a:defRPr/>
            </a:pPr>
            <a:r>
              <a:rPr lang="ru-RU" sz="1600" b="0" i="0" u="none" strike="noStrike" cap="none" spc="0">
                <a:ln>
                  <a:noFill/>
                </a:ln>
                <a:solidFill>
                  <a:srgbClr val="DE3131"/>
                </a:solidFill>
                <a:latin typeface="+mn-lt"/>
                <a:ea typeface="+mn-ea"/>
                <a:cs typeface="Arial"/>
              </a:rPr>
              <a:t>При направлении информационного письма вместо «пустого» отчёта, </a:t>
            </a:r>
            <a:br>
              <a:rPr lang="ru-RU" sz="1600" b="0" i="0" u="none" strike="noStrike" cap="none" spc="0">
                <a:ln>
                  <a:noFill/>
                </a:ln>
                <a:solidFill>
                  <a:srgbClr val="DE3131"/>
                </a:solidFill>
                <a:latin typeface="+mn-lt"/>
                <a:ea typeface="+mn-ea"/>
                <a:cs typeface="Arial"/>
              </a:rPr>
            </a:br>
            <a:r>
              <a:rPr lang="ru-RU" sz="1600" b="0" i="0" u="none" strike="noStrike" cap="none" spc="0">
                <a:ln>
                  <a:noFill/>
                </a:ln>
                <a:solidFill>
                  <a:srgbClr val="DE3131"/>
                </a:solidFill>
                <a:latin typeface="+mn-lt"/>
                <a:ea typeface="+mn-ea"/>
                <a:cs typeface="Arial"/>
              </a:rPr>
              <a:t>Красноярскстат имеет право возбудить дело об административном правонарушении, ответственность за которое установлена ст. 13.19 КоАП РФ.</a:t>
            </a:r>
            <a:endParaRPr/>
          </a:p>
          <a:p>
            <a:pPr marL="0" marR="0" lvl="0" indent="0" algn="ctr" defTabSz="1008400">
              <a:lnSpc>
                <a:spcPct val="100000"/>
              </a:lnSpc>
              <a:spcBef>
                <a:spcPts val="1103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ysClr val="windowText" lastClr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5" name="Текст 3"/>
          <p:cNvSpPr txBox="1"/>
          <p:nvPr/>
        </p:nvSpPr>
        <p:spPr bwMode="auto">
          <a:xfrm>
            <a:off x="1645272" y="1690315"/>
            <a:ext cx="9925472" cy="18454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008400">
              <a:lnSpc>
                <a:spcPct val="100000"/>
              </a:lnSpc>
              <a:spcBef>
                <a:spcPts val="1103"/>
              </a:spcBef>
              <a:buFont typeface="Arial"/>
              <a:buNone/>
              <a:defRPr sz="3100">
                <a:solidFill>
                  <a:srgbClr val="334286"/>
                </a:solidFill>
                <a:latin typeface="Arial"/>
                <a:ea typeface="+mn-ea"/>
                <a:cs typeface="Arial"/>
              </a:defRPr>
            </a:lvl1pPr>
            <a:lvl2pPr marL="756300" indent="-252100" algn="l" defTabSz="1008400">
              <a:lnSpc>
                <a:spcPct val="90000"/>
              </a:lnSpc>
              <a:spcBef>
                <a:spcPts val="551"/>
              </a:spcBef>
              <a:buFont typeface="Arial"/>
              <a:buChar char="•"/>
              <a:defRPr sz="26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>
              <a:lnSpc>
                <a:spcPct val="90000"/>
              </a:lnSpc>
              <a:spcBef>
                <a:spcPts val="551"/>
              </a:spcBef>
              <a:buFont typeface="Arial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>
              <a:lnSpc>
                <a:spcPct val="90000"/>
              </a:lnSpc>
              <a:spcBef>
                <a:spcPts val="551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>
              <a:lnSpc>
                <a:spcPct val="90000"/>
              </a:lnSpc>
              <a:spcBef>
                <a:spcPts val="551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>
              <a:lnSpc>
                <a:spcPct val="90000"/>
              </a:lnSpc>
              <a:spcBef>
                <a:spcPts val="551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>
              <a:lnSpc>
                <a:spcPct val="90000"/>
              </a:lnSpc>
              <a:spcBef>
                <a:spcPts val="551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>
              <a:lnSpc>
                <a:spcPct val="90000"/>
              </a:lnSpc>
              <a:spcBef>
                <a:spcPts val="551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>
              <a:lnSpc>
                <a:spcPct val="90000"/>
              </a:lnSpc>
              <a:spcBef>
                <a:spcPts val="551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1008400">
              <a:lnSpc>
                <a:spcPct val="110000"/>
              </a:lnSpc>
              <a:spcBef>
                <a:spcPts val="1103"/>
              </a:spcBef>
              <a:spcAft>
                <a:spcPts val="0"/>
              </a:spcAft>
              <a:buClrTx/>
              <a:buSzTx/>
              <a:buFont typeface="Wingdings"/>
              <a:buChar char="Ø"/>
              <a:defRPr/>
            </a:pPr>
            <a:r>
              <a:rPr lang="ru-RU" sz="1600" b="0" i="0" u="none" strike="noStrike" cap="none" spc="0">
                <a:ln>
                  <a:noFill/>
                </a:ln>
                <a:solidFill>
                  <a:srgbClr val="282A2E"/>
                </a:solidFill>
                <a:latin typeface="+mn-lt"/>
                <a:ea typeface="+mn-ea"/>
                <a:cs typeface="Arial"/>
              </a:rPr>
              <a:t>требование о предоставлении «пустого» отчета: «По форме за отчетный период возможно направление респондентом подписанного в установленном порядке отчета по форме, </a:t>
            </a:r>
            <a:br>
              <a:rPr lang="ru-RU" sz="1600" b="0" i="0" u="none" strike="noStrike" cap="none" spc="0">
                <a:ln>
                  <a:noFill/>
                </a:ln>
                <a:solidFill>
                  <a:srgbClr val="282A2E"/>
                </a:solidFill>
                <a:latin typeface="+mn-lt"/>
                <a:ea typeface="+mn-ea"/>
                <a:cs typeface="Arial"/>
              </a:rPr>
            </a:br>
            <a:r>
              <a:rPr lang="ru-RU" sz="1600" b="0" i="0" u="none" strike="noStrike" cap="none" spc="0">
                <a:ln>
                  <a:noFill/>
                </a:ln>
                <a:solidFill>
                  <a:srgbClr val="282A2E"/>
                </a:solidFill>
                <a:latin typeface="+mn-lt"/>
                <a:ea typeface="+mn-ea"/>
                <a:cs typeface="Arial"/>
              </a:rPr>
              <a:t>не заполненного значениями показателей («пустого» отчета).</a:t>
            </a:r>
            <a:endParaRPr/>
          </a:p>
          <a:p>
            <a:pPr marL="285750" marR="0" lvl="0" indent="-285750" algn="l" defTabSz="1008400">
              <a:lnSpc>
                <a:spcPct val="110000"/>
              </a:lnSpc>
              <a:spcBef>
                <a:spcPts val="1103"/>
              </a:spcBef>
              <a:spcAft>
                <a:spcPts val="0"/>
              </a:spcAft>
              <a:buClrTx/>
              <a:buSzTx/>
              <a:buFont typeface="Wingdings"/>
              <a:buChar char="Ø"/>
              <a:defRPr/>
            </a:pPr>
            <a:r>
              <a:rPr lang="ru-RU" sz="1600" b="0" i="0" u="none" strike="noStrike" cap="none" spc="0">
                <a:ln>
                  <a:noFill/>
                </a:ln>
                <a:solidFill>
                  <a:srgbClr val="282A2E"/>
                </a:solidFill>
                <a:latin typeface="+mn-lt"/>
                <a:ea typeface="+mn-ea"/>
                <a:cs typeface="Arial"/>
              </a:rPr>
              <a:t>допустимость непредоставления отчета: «В случае отсутствия явления отчет</a:t>
            </a:r>
            <a:br>
              <a:rPr lang="ru-RU" sz="1600" b="0" i="0" u="none" strike="noStrike" cap="none" spc="0">
                <a:ln>
                  <a:noFill/>
                </a:ln>
                <a:solidFill>
                  <a:srgbClr val="282A2E"/>
                </a:solidFill>
                <a:latin typeface="+mn-lt"/>
                <a:ea typeface="+mn-ea"/>
                <a:cs typeface="Arial"/>
              </a:rPr>
            </a:br>
            <a:r>
              <a:rPr lang="ru-RU" sz="1600" b="0" i="0" u="none" strike="noStrike" cap="none" spc="0">
                <a:ln>
                  <a:noFill/>
                </a:ln>
                <a:solidFill>
                  <a:srgbClr val="282A2E"/>
                </a:solidFill>
                <a:latin typeface="+mn-lt"/>
                <a:ea typeface="+mn-ea"/>
                <a:cs typeface="Arial"/>
              </a:rPr>
              <a:t>по форме федерального статистического наблюдения в территориальные органы Федеральной службы государственной статистики не предоставляется».</a:t>
            </a:r>
            <a:endParaRPr/>
          </a:p>
          <a:p>
            <a:pPr marL="285750" marR="0" lvl="0" indent="-285750" algn="l" defTabSz="1008400">
              <a:lnSpc>
                <a:spcPct val="110000"/>
              </a:lnSpc>
              <a:spcBef>
                <a:spcPts val="1103"/>
              </a:spcBef>
              <a:spcAft>
                <a:spcPts val="0"/>
              </a:spcAft>
              <a:buClrTx/>
              <a:buSzTx/>
              <a:buFont typeface="Wingdings"/>
              <a:buChar char="Ø"/>
              <a:defRPr/>
            </a:pPr>
            <a:endParaRPr lang="ru-RU" sz="1750" b="0" i="0" u="none" strike="noStrike" cap="none" spc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733424" y="866995"/>
            <a:ext cx="10837679" cy="823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600">
                <a:solidFill>
                  <a:prstClr val="black"/>
                </a:solidFill>
                <a:cs typeface="Arial"/>
              </a:rPr>
              <a:t>В указаниях по заполнению форм федерального статистического наблюдения, утвержденных приказами Росстата, отражается порядок предоставления сведений в случае отсутствия </a:t>
            </a:r>
            <a:br>
              <a:rPr lang="ru-RU" sz="1600">
                <a:solidFill>
                  <a:prstClr val="black"/>
                </a:solidFill>
                <a:cs typeface="Arial"/>
              </a:rPr>
            </a:br>
            <a:r>
              <a:rPr lang="ru-RU" sz="1600">
                <a:solidFill>
                  <a:prstClr val="black"/>
                </a:solidFill>
                <a:cs typeface="Arial"/>
              </a:rPr>
              <a:t>у респондента в отчетном периоде наблюдаемого явления:</a:t>
            </a:r>
            <a:endParaRPr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842408" y="3535777"/>
            <a:ext cx="109304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solidFill>
                  <a:srgbClr val="282A2E"/>
                </a:solidFill>
                <a:cs typeface="Arial"/>
              </a:rPr>
              <a:t>Отсутствие финансово-хозяйственной деятельности не освобождает от предоставления статистической отчетности. Организации-банкроты, на которых введено конкурсное производство,  </a:t>
            </a:r>
            <a:br>
              <a:rPr lang="ru-RU" sz="1600">
                <a:solidFill>
                  <a:srgbClr val="282A2E"/>
                </a:solidFill>
                <a:cs typeface="Arial"/>
              </a:rPr>
            </a:br>
            <a:r>
              <a:rPr lang="ru-RU" sz="1600">
                <a:solidFill>
                  <a:srgbClr val="282A2E"/>
                </a:solidFill>
                <a:cs typeface="Arial"/>
              </a:rPr>
              <a:t>также не освобождаются от предоставления сведений по формам статистической отчетности. Только после закрытия организации, вынесения определения арбитражного суда о завершении в отношении организации конкурсного производства и внесения в единый государственный реестр юридических лиц записи </a:t>
            </a:r>
            <a:br>
              <a:rPr lang="ru-RU" sz="1600">
                <a:solidFill>
                  <a:srgbClr val="282A2E"/>
                </a:solidFill>
                <a:cs typeface="Arial"/>
              </a:rPr>
            </a:br>
            <a:r>
              <a:rPr lang="ru-RU" sz="1600">
                <a:solidFill>
                  <a:srgbClr val="282A2E"/>
                </a:solidFill>
                <a:cs typeface="Arial"/>
              </a:rPr>
              <a:t>о его ликвидации, организация-должник считается ликвидированной и освобождается </a:t>
            </a:r>
            <a:br>
              <a:rPr lang="ru-RU" sz="1600">
                <a:solidFill>
                  <a:srgbClr val="282A2E"/>
                </a:solidFill>
                <a:cs typeface="Arial"/>
              </a:rPr>
            </a:br>
            <a:r>
              <a:rPr lang="ru-RU" sz="1600">
                <a:solidFill>
                  <a:srgbClr val="282A2E"/>
                </a:solidFill>
                <a:cs typeface="Arial"/>
              </a:rPr>
              <a:t>от предоставления сведений.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лайд &quot;Содержание&quot;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нформационные слайды">
  <a:themeElements>
    <a:clrScheme name="Другая 1">
      <a:dk1>
        <a:srgbClr val="282A2E"/>
      </a:dk1>
      <a:lt1>
        <a:srgbClr val="FFFFFF"/>
      </a:lt1>
      <a:dk2>
        <a:srgbClr val="838383"/>
      </a:dk2>
      <a:lt2>
        <a:srgbClr val="BFBFBF"/>
      </a:lt2>
      <a:accent1>
        <a:srgbClr val="363194"/>
      </a:accent1>
      <a:accent2>
        <a:srgbClr val="E36846"/>
      </a:accent2>
      <a:accent3>
        <a:srgbClr val="346FC2"/>
      </a:accent3>
      <a:accent4>
        <a:srgbClr val="46AA98"/>
      </a:accent4>
      <a:accent5>
        <a:srgbClr val="7DBBFC"/>
      </a:accent5>
      <a:accent6>
        <a:srgbClr val="FFA970"/>
      </a:accent6>
      <a:hlink>
        <a:srgbClr val="7DBBFC"/>
      </a:hlink>
      <a:folHlink>
        <a:srgbClr val="838383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424</Words>
  <Application>Microsoft Office PowerPoint</Application>
  <DocSecurity>0</DocSecurity>
  <PresentationFormat>Произвольный</PresentationFormat>
  <Paragraphs>71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Титульный слайд</vt:lpstr>
      <vt:lpstr>Слайд "Содержание"</vt:lpstr>
      <vt:lpstr>Информационные слайды</vt:lpstr>
      <vt:lpstr>О порядке предоставления первичных статистических данных </vt:lpstr>
      <vt:lpstr>Презентация PowerPoint</vt:lpstr>
      <vt:lpstr>Нормативно-правовые акты</vt:lpstr>
      <vt:lpstr>Нормативно-правовый акты</vt:lpstr>
      <vt:lpstr>Сертификат усиленной электронной подписи</vt:lpstr>
      <vt:lpstr>Информирование респондентов</vt:lpstr>
      <vt:lpstr>Информирование респондентов</vt:lpstr>
      <vt:lpstr>Информирование респондентов</vt:lpstr>
      <vt:lpstr>Порядок предоставления статистических форм</vt:lpstr>
      <vt:lpstr>Ответственность за непредставление отчетности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Токарева Екатерина Дмитриевна</dc:creator>
  <cp:lastModifiedBy>Попова Марина Васильевна</cp:lastModifiedBy>
  <cp:revision>132</cp:revision>
  <dcterms:created xsi:type="dcterms:W3CDTF">2023-12-06T11:24:07Z</dcterms:created>
  <dcterms:modified xsi:type="dcterms:W3CDTF">2024-02-14T04:41:21Z</dcterms:modified>
  <dc:identifier/>
  <dc:language/>
  <cp:version/>
</cp:coreProperties>
</file>